
<file path=[Content_Types].xml><?xml version="1.0" encoding="utf-8"?>
<Types xmlns="http://schemas.openxmlformats.org/package/2006/content-types">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445" r:id="rId2"/>
    <p:sldId id="261" r:id="rId3"/>
    <p:sldId id="435" r:id="rId4"/>
    <p:sldId id="271" r:id="rId5"/>
    <p:sldId id="442" r:id="rId6"/>
    <p:sldId id="438" r:id="rId7"/>
    <p:sldId id="439" r:id="rId8"/>
    <p:sldId id="451" r:id="rId9"/>
    <p:sldId id="441" r:id="rId10"/>
    <p:sldId id="440" r:id="rId11"/>
    <p:sldId id="443" r:id="rId12"/>
    <p:sldId id="263" r:id="rId13"/>
    <p:sldId id="444" r:id="rId14"/>
    <p:sldId id="446" r:id="rId15"/>
    <p:sldId id="447" r:id="rId16"/>
    <p:sldId id="436" r:id="rId17"/>
    <p:sldId id="434" r:id="rId18"/>
    <p:sldId id="449" r:id="rId19"/>
    <p:sldId id="450" r:id="rId20"/>
    <p:sldId id="452" r:id="rId21"/>
    <p:sldId id="457" r:id="rId22"/>
    <p:sldId id="458" r:id="rId23"/>
    <p:sldId id="45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7D33"/>
    <a:srgbClr val="71AF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3" autoAdjust="0"/>
    <p:restoredTop sz="93654" autoAdjust="0"/>
  </p:normalViewPr>
  <p:slideViewPr>
    <p:cSldViewPr snapToGrid="0">
      <p:cViewPr varScale="1">
        <p:scale>
          <a:sx n="92" d="100"/>
          <a:sy n="92" d="100"/>
        </p:scale>
        <p:origin x="350" y="8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13A1AD-6C7B-4C0C-A414-494F0BC9504F}" type="datetimeFigureOut">
              <a:rPr lang="en-US" smtClean="0"/>
              <a:t>3/24/2023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373FE7-CD42-45BB-9EF8-D183346A881B}" type="slidenum">
              <a:rPr lang="en-US" smtClean="0"/>
              <a:t>‹#›</a:t>
            </a:fld>
            <a:endParaRPr lang="en-US"/>
          </a:p>
        </p:txBody>
      </p:sp>
    </p:spTree>
    <p:extLst>
      <p:ext uri="{BB962C8B-B14F-4D97-AF65-F5344CB8AC3E}">
        <p14:creationId xmlns:p14="http://schemas.microsoft.com/office/powerpoint/2010/main" val="3849769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373FE7-CD42-45BB-9EF8-D183346A881B}" type="slidenum">
              <a:rPr lang="en-US" smtClean="0"/>
              <a:t>7</a:t>
            </a:fld>
            <a:endParaRPr lang="en-US"/>
          </a:p>
        </p:txBody>
      </p:sp>
    </p:spTree>
    <p:extLst>
      <p:ext uri="{BB962C8B-B14F-4D97-AF65-F5344CB8AC3E}">
        <p14:creationId xmlns:p14="http://schemas.microsoft.com/office/powerpoint/2010/main" val="980864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373FE7-CD42-45BB-9EF8-D183346A881B}" type="slidenum">
              <a:rPr lang="en-US" smtClean="0"/>
              <a:t>9</a:t>
            </a:fld>
            <a:endParaRPr lang="en-US"/>
          </a:p>
        </p:txBody>
      </p:sp>
    </p:spTree>
    <p:extLst>
      <p:ext uri="{BB962C8B-B14F-4D97-AF65-F5344CB8AC3E}">
        <p14:creationId xmlns:p14="http://schemas.microsoft.com/office/powerpoint/2010/main" val="3452180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32B77E2A-E678-2641-8F33-D83A7B2078D0}"/>
              </a:ext>
            </a:extLst>
          </p:cNvPr>
          <p:cNvSpPr>
            <a:spLocks noGrp="1" noRot="1" noChangeAspect="1"/>
          </p:cNvSpPr>
          <p:nvPr>
            <p:ph type="sldImg"/>
          </p:nvPr>
        </p:nvSpPr>
        <p:spPr>
          <a:xfrm>
            <a:off x="381000" y="685800"/>
            <a:ext cx="6096000" cy="3429000"/>
          </a:xfrm>
          <a:ln/>
        </p:spPr>
      </p:sp>
      <p:sp>
        <p:nvSpPr>
          <p:cNvPr id="18434" name="Notes Placeholder 2">
            <a:extLst>
              <a:ext uri="{FF2B5EF4-FFF2-40B4-BE49-F238E27FC236}">
                <a16:creationId xmlns:a16="http://schemas.microsoft.com/office/drawing/2014/main" id="{B99C4520-B35B-544D-A9EB-E3A8A5149DD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18435" name="Slide Number Placeholder 3">
            <a:extLst>
              <a:ext uri="{FF2B5EF4-FFF2-40B4-BE49-F238E27FC236}">
                <a16:creationId xmlns:a16="http://schemas.microsoft.com/office/drawing/2014/main" id="{BC4AF492-00A5-094D-B778-F83CC270F92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951666C-D095-EE48-9738-9F75B47DE42D}"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538378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0D0989-E6C5-4656-BD0E-C80DF946816F}" type="datetime1">
              <a:rPr lang="en-US" smtClean="0"/>
              <a:t>3/24/2023</a:t>
            </a:fld>
            <a:endParaRPr lang="en-US"/>
          </a:p>
        </p:txBody>
      </p:sp>
      <p:sp>
        <p:nvSpPr>
          <p:cNvPr id="5" name="Footer Placeholder 4"/>
          <p:cNvSpPr>
            <a:spLocks noGrp="1"/>
          </p:cNvSpPr>
          <p:nvPr>
            <p:ph type="ftr" sz="quarter" idx="11"/>
          </p:nvPr>
        </p:nvSpPr>
        <p:spPr/>
        <p:txBody>
          <a:bodyPr/>
          <a:lstStyle>
            <a:lvl1pPr>
              <a:defRPr/>
            </a:lvl1pPr>
          </a:lstStyle>
          <a:p>
            <a:r>
              <a:rPr lang="en-US" dirty="0"/>
              <a:t>RAPID + TCT 2023</a:t>
            </a:r>
          </a:p>
        </p:txBody>
      </p:sp>
      <p:sp>
        <p:nvSpPr>
          <p:cNvPr id="6" name="Slide Number Placeholder 5"/>
          <p:cNvSpPr>
            <a:spLocks noGrp="1"/>
          </p:cNvSpPr>
          <p:nvPr>
            <p:ph type="sldNum" sz="quarter" idx="12"/>
          </p:nvPr>
        </p:nvSpPr>
        <p:spPr/>
        <p:txBody>
          <a:bodyPr/>
          <a:lstStyle/>
          <a:p>
            <a:fld id="{D678B743-A83A-47E3-B490-1AF6C50E888E}" type="slidenum">
              <a:rPr lang="en-US" smtClean="0"/>
              <a:t>‹#›</a:t>
            </a:fld>
            <a:endParaRPr lang="en-US"/>
          </a:p>
        </p:txBody>
      </p:sp>
    </p:spTree>
    <p:extLst>
      <p:ext uri="{BB962C8B-B14F-4D97-AF65-F5344CB8AC3E}">
        <p14:creationId xmlns:p14="http://schemas.microsoft.com/office/powerpoint/2010/main" val="3846465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63728FF-7FE3-40B6-B50D-BE342241101E}" type="datetime1">
              <a:rPr lang="en-US" smtClean="0"/>
              <a:t>3/24/2023</a:t>
            </a:fld>
            <a:endParaRPr lang="en-US"/>
          </a:p>
        </p:txBody>
      </p:sp>
      <p:sp>
        <p:nvSpPr>
          <p:cNvPr id="6" name="Footer Placeholder 5"/>
          <p:cNvSpPr>
            <a:spLocks noGrp="1"/>
          </p:cNvSpPr>
          <p:nvPr>
            <p:ph type="ftr" sz="quarter" idx="11"/>
          </p:nvPr>
        </p:nvSpPr>
        <p:spPr/>
        <p:txBody>
          <a:bodyPr/>
          <a:lstStyle/>
          <a:p>
            <a:r>
              <a:rPr lang="en-US" dirty="0"/>
              <a:t>RAPID + TCT 2023</a:t>
            </a:r>
          </a:p>
        </p:txBody>
      </p:sp>
      <p:sp>
        <p:nvSpPr>
          <p:cNvPr id="7" name="Slide Number Placeholder 6"/>
          <p:cNvSpPr>
            <a:spLocks noGrp="1"/>
          </p:cNvSpPr>
          <p:nvPr>
            <p:ph type="sldNum" sz="quarter" idx="12"/>
          </p:nvPr>
        </p:nvSpPr>
        <p:spPr/>
        <p:txBody>
          <a:bodyPr/>
          <a:lstStyle/>
          <a:p>
            <a:fld id="{D678B743-A83A-47E3-B490-1AF6C50E888E}" type="slidenum">
              <a:rPr lang="en-US" smtClean="0"/>
              <a:t>‹#›</a:t>
            </a:fld>
            <a:endParaRPr lang="en-US"/>
          </a:p>
        </p:txBody>
      </p:sp>
    </p:spTree>
    <p:extLst>
      <p:ext uri="{BB962C8B-B14F-4D97-AF65-F5344CB8AC3E}">
        <p14:creationId xmlns:p14="http://schemas.microsoft.com/office/powerpoint/2010/main" val="2229570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dirty="0"/>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 name="Date Placeholder 9">
            <a:extLst>
              <a:ext uri="{FF2B5EF4-FFF2-40B4-BE49-F238E27FC236}">
                <a16:creationId xmlns:a16="http://schemas.microsoft.com/office/drawing/2014/main" id="{7F6189D6-0045-476C-889B-8D9364F382A4}"/>
              </a:ext>
            </a:extLst>
          </p:cNvPr>
          <p:cNvSpPr>
            <a:spLocks noGrp="1"/>
          </p:cNvSpPr>
          <p:nvPr>
            <p:ph type="dt" sz="half" idx="10"/>
          </p:nvPr>
        </p:nvSpPr>
        <p:spPr/>
        <p:txBody>
          <a:bodyPr/>
          <a:lstStyle/>
          <a:p>
            <a:fld id="{CA211A0A-73E2-47B0-B16E-30D8641E02CB}" type="datetime1">
              <a:rPr lang="en-US" smtClean="0"/>
              <a:t>3/24/2023</a:t>
            </a:fld>
            <a:endParaRPr lang="en-US"/>
          </a:p>
        </p:txBody>
      </p:sp>
      <p:sp>
        <p:nvSpPr>
          <p:cNvPr id="11" name="Footer Placeholder 10">
            <a:extLst>
              <a:ext uri="{FF2B5EF4-FFF2-40B4-BE49-F238E27FC236}">
                <a16:creationId xmlns:a16="http://schemas.microsoft.com/office/drawing/2014/main" id="{C1D10F51-7007-424E-B6BA-6F73B522EF89}"/>
              </a:ext>
            </a:extLst>
          </p:cNvPr>
          <p:cNvSpPr>
            <a:spLocks noGrp="1"/>
          </p:cNvSpPr>
          <p:nvPr>
            <p:ph type="ftr" sz="quarter" idx="11"/>
          </p:nvPr>
        </p:nvSpPr>
        <p:spPr/>
        <p:txBody>
          <a:bodyPr/>
          <a:lstStyle/>
          <a:p>
            <a:r>
              <a:rPr lang="en-US"/>
              <a:t>RAPID + TCT 2023</a:t>
            </a:r>
          </a:p>
        </p:txBody>
      </p:sp>
      <p:sp>
        <p:nvSpPr>
          <p:cNvPr id="12" name="Slide Number Placeholder 11">
            <a:extLst>
              <a:ext uri="{FF2B5EF4-FFF2-40B4-BE49-F238E27FC236}">
                <a16:creationId xmlns:a16="http://schemas.microsoft.com/office/drawing/2014/main" id="{E25895E2-DF7D-489A-8C2D-3C4325E1C6BC}"/>
              </a:ext>
            </a:extLst>
          </p:cNvPr>
          <p:cNvSpPr>
            <a:spLocks noGrp="1"/>
          </p:cNvSpPr>
          <p:nvPr>
            <p:ph type="sldNum" sz="quarter" idx="12"/>
          </p:nvPr>
        </p:nvSpPr>
        <p:spPr/>
        <p:txBody>
          <a:bodyPr/>
          <a:lstStyle/>
          <a:p>
            <a:fld id="{D678B743-A83A-47E3-B490-1AF6C50E888E}" type="slidenum">
              <a:rPr lang="en-US" smtClean="0"/>
              <a:t>‹#›</a:t>
            </a:fld>
            <a:endParaRPr lang="en-US"/>
          </a:p>
        </p:txBody>
      </p:sp>
    </p:spTree>
    <p:extLst>
      <p:ext uri="{BB962C8B-B14F-4D97-AF65-F5344CB8AC3E}">
        <p14:creationId xmlns:p14="http://schemas.microsoft.com/office/powerpoint/2010/main" val="3980649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721FC6-2EF5-4DDE-B49B-69BD8AEC1020}" type="datetime1">
              <a:rPr lang="en-US" smtClean="0"/>
              <a:t>3/24/2023</a:t>
            </a:fld>
            <a:endParaRPr lang="en-US"/>
          </a:p>
        </p:txBody>
      </p:sp>
      <p:sp>
        <p:nvSpPr>
          <p:cNvPr id="6" name="Footer Placeholder 5"/>
          <p:cNvSpPr>
            <a:spLocks noGrp="1"/>
          </p:cNvSpPr>
          <p:nvPr>
            <p:ph type="ftr" sz="quarter" idx="11"/>
          </p:nvPr>
        </p:nvSpPr>
        <p:spPr/>
        <p:txBody>
          <a:bodyPr/>
          <a:lstStyle/>
          <a:p>
            <a:r>
              <a:rPr lang="en-US" dirty="0"/>
              <a:t>RAPID + TCT 2023</a:t>
            </a:r>
          </a:p>
        </p:txBody>
      </p:sp>
      <p:sp>
        <p:nvSpPr>
          <p:cNvPr id="7" name="Slide Number Placeholder 6"/>
          <p:cNvSpPr>
            <a:spLocks noGrp="1"/>
          </p:cNvSpPr>
          <p:nvPr>
            <p:ph type="sldNum" sz="quarter" idx="12"/>
          </p:nvPr>
        </p:nvSpPr>
        <p:spPr/>
        <p:txBody>
          <a:bodyPr/>
          <a:lstStyle/>
          <a:p>
            <a:fld id="{D678B743-A83A-47E3-B490-1AF6C50E888E}"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9548942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CA4FDAD-BD10-446E-8237-46571A187BD3}" type="datetime1">
              <a:rPr lang="en-US" smtClean="0"/>
              <a:t>3/24/2023</a:t>
            </a:fld>
            <a:endParaRPr lang="en-US"/>
          </a:p>
        </p:txBody>
      </p:sp>
      <p:sp>
        <p:nvSpPr>
          <p:cNvPr id="6" name="Footer Placeholder 5"/>
          <p:cNvSpPr>
            <a:spLocks noGrp="1"/>
          </p:cNvSpPr>
          <p:nvPr>
            <p:ph type="ftr" sz="quarter" idx="11"/>
          </p:nvPr>
        </p:nvSpPr>
        <p:spPr/>
        <p:txBody>
          <a:bodyPr/>
          <a:lstStyle/>
          <a:p>
            <a:r>
              <a:rPr lang="en-US" dirty="0"/>
              <a:t>RAPID + TCT 2023</a:t>
            </a:r>
          </a:p>
        </p:txBody>
      </p:sp>
      <p:sp>
        <p:nvSpPr>
          <p:cNvPr id="7" name="Slide Number Placeholder 6"/>
          <p:cNvSpPr>
            <a:spLocks noGrp="1"/>
          </p:cNvSpPr>
          <p:nvPr>
            <p:ph type="sldNum" sz="quarter" idx="12"/>
          </p:nvPr>
        </p:nvSpPr>
        <p:spPr/>
        <p:txBody>
          <a:bodyPr/>
          <a:lstStyle/>
          <a:p>
            <a:fld id="{D678B743-A83A-47E3-B490-1AF6C50E888E}" type="slidenum">
              <a:rPr lang="en-US" smtClean="0"/>
              <a:t>‹#›</a:t>
            </a:fld>
            <a:endParaRPr lang="en-US"/>
          </a:p>
        </p:txBody>
      </p:sp>
    </p:spTree>
    <p:extLst>
      <p:ext uri="{BB962C8B-B14F-4D97-AF65-F5344CB8AC3E}">
        <p14:creationId xmlns:p14="http://schemas.microsoft.com/office/powerpoint/2010/main" val="20525221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B2384BA5-9C6A-4E4D-98DC-082DFA9AD33E}" type="datetime1">
              <a:rPr lang="en-US" smtClean="0"/>
              <a:t>3/24/2023</a:t>
            </a:fld>
            <a:endParaRPr lang="en-US"/>
          </a:p>
        </p:txBody>
      </p:sp>
      <p:sp>
        <p:nvSpPr>
          <p:cNvPr id="4" name="Footer Placeholder 3"/>
          <p:cNvSpPr>
            <a:spLocks noGrp="1"/>
          </p:cNvSpPr>
          <p:nvPr>
            <p:ph type="ftr" sz="quarter" idx="11"/>
          </p:nvPr>
        </p:nvSpPr>
        <p:spPr/>
        <p:txBody>
          <a:bodyPr/>
          <a:lstStyle/>
          <a:p>
            <a:r>
              <a:rPr lang="en-US" dirty="0"/>
              <a:t>RAPID + TCT 2023</a:t>
            </a:r>
          </a:p>
        </p:txBody>
      </p:sp>
      <p:sp>
        <p:nvSpPr>
          <p:cNvPr id="5" name="Slide Number Placeholder 4"/>
          <p:cNvSpPr>
            <a:spLocks noGrp="1"/>
          </p:cNvSpPr>
          <p:nvPr>
            <p:ph type="sldNum" sz="quarter" idx="12"/>
          </p:nvPr>
        </p:nvSpPr>
        <p:spPr/>
        <p:txBody>
          <a:bodyPr/>
          <a:lstStyle/>
          <a:p>
            <a:fld id="{D678B743-A83A-47E3-B490-1AF6C50E888E}" type="slidenum">
              <a:rPr lang="en-US" smtClean="0"/>
              <a:t>‹#›</a:t>
            </a:fld>
            <a:endParaRPr lang="en-US"/>
          </a:p>
        </p:txBody>
      </p:sp>
    </p:spTree>
    <p:extLst>
      <p:ext uri="{BB962C8B-B14F-4D97-AF65-F5344CB8AC3E}">
        <p14:creationId xmlns:p14="http://schemas.microsoft.com/office/powerpoint/2010/main" val="29008168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3D5E59A-9CB1-4B5D-9C8B-36ADF7FB73DC}" type="datetime1">
              <a:rPr lang="en-US" smtClean="0"/>
              <a:t>3/24/2023</a:t>
            </a:fld>
            <a:endParaRPr lang="en-US"/>
          </a:p>
        </p:txBody>
      </p:sp>
      <p:sp>
        <p:nvSpPr>
          <p:cNvPr id="4" name="Footer Placeholder 3"/>
          <p:cNvSpPr>
            <a:spLocks noGrp="1"/>
          </p:cNvSpPr>
          <p:nvPr>
            <p:ph type="ftr" sz="quarter" idx="11"/>
          </p:nvPr>
        </p:nvSpPr>
        <p:spPr/>
        <p:txBody>
          <a:bodyPr/>
          <a:lstStyle/>
          <a:p>
            <a:r>
              <a:rPr lang="en-US" dirty="0"/>
              <a:t>RAPID + TCT 2023</a:t>
            </a:r>
          </a:p>
        </p:txBody>
      </p:sp>
      <p:sp>
        <p:nvSpPr>
          <p:cNvPr id="5" name="Slide Number Placeholder 4"/>
          <p:cNvSpPr>
            <a:spLocks noGrp="1"/>
          </p:cNvSpPr>
          <p:nvPr>
            <p:ph type="sldNum" sz="quarter" idx="12"/>
          </p:nvPr>
        </p:nvSpPr>
        <p:spPr/>
        <p:txBody>
          <a:bodyPr/>
          <a:lstStyle/>
          <a:p>
            <a:fld id="{D678B743-A83A-47E3-B490-1AF6C50E888E}" type="slidenum">
              <a:rPr lang="en-US" smtClean="0"/>
              <a:t>‹#›</a:t>
            </a:fld>
            <a:endParaRPr lang="en-US"/>
          </a:p>
        </p:txBody>
      </p:sp>
    </p:spTree>
    <p:extLst>
      <p:ext uri="{BB962C8B-B14F-4D97-AF65-F5344CB8AC3E}">
        <p14:creationId xmlns:p14="http://schemas.microsoft.com/office/powerpoint/2010/main" val="19160969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A91EF3-7028-4AA1-955D-28A5F1E5F436}" type="datetime1">
              <a:rPr lang="en-US" smtClean="0"/>
              <a:t>3/24/2023</a:t>
            </a:fld>
            <a:endParaRPr lang="en-US"/>
          </a:p>
        </p:txBody>
      </p:sp>
      <p:sp>
        <p:nvSpPr>
          <p:cNvPr id="5" name="Footer Placeholder 4"/>
          <p:cNvSpPr>
            <a:spLocks noGrp="1"/>
          </p:cNvSpPr>
          <p:nvPr>
            <p:ph type="ftr" sz="quarter" idx="11"/>
          </p:nvPr>
        </p:nvSpPr>
        <p:spPr/>
        <p:txBody>
          <a:bodyPr/>
          <a:lstStyle/>
          <a:p>
            <a:r>
              <a:rPr lang="en-US" dirty="0"/>
              <a:t>RAPID + TCT 2023</a:t>
            </a:r>
          </a:p>
        </p:txBody>
      </p:sp>
      <p:sp>
        <p:nvSpPr>
          <p:cNvPr id="6" name="Slide Number Placeholder 5"/>
          <p:cNvSpPr>
            <a:spLocks noGrp="1"/>
          </p:cNvSpPr>
          <p:nvPr>
            <p:ph type="sldNum" sz="quarter" idx="12"/>
          </p:nvPr>
        </p:nvSpPr>
        <p:spPr/>
        <p:txBody>
          <a:bodyPr/>
          <a:lstStyle/>
          <a:p>
            <a:fld id="{D678B743-A83A-47E3-B490-1AF6C50E888E}" type="slidenum">
              <a:rPr lang="en-US" smtClean="0"/>
              <a:t>‹#›</a:t>
            </a:fld>
            <a:endParaRPr lang="en-US"/>
          </a:p>
        </p:txBody>
      </p:sp>
    </p:spTree>
    <p:extLst>
      <p:ext uri="{BB962C8B-B14F-4D97-AF65-F5344CB8AC3E}">
        <p14:creationId xmlns:p14="http://schemas.microsoft.com/office/powerpoint/2010/main" val="3454979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42DA5D-9EEF-4223-8F8A-5B6054CDD032}" type="datetime1">
              <a:rPr lang="en-US" smtClean="0"/>
              <a:t>3/24/2023</a:t>
            </a:fld>
            <a:endParaRPr lang="en-US"/>
          </a:p>
        </p:txBody>
      </p:sp>
      <p:sp>
        <p:nvSpPr>
          <p:cNvPr id="5" name="Footer Placeholder 4"/>
          <p:cNvSpPr>
            <a:spLocks noGrp="1"/>
          </p:cNvSpPr>
          <p:nvPr>
            <p:ph type="ftr" sz="quarter" idx="11"/>
          </p:nvPr>
        </p:nvSpPr>
        <p:spPr/>
        <p:txBody>
          <a:bodyPr/>
          <a:lstStyle/>
          <a:p>
            <a:r>
              <a:rPr lang="en-US" dirty="0"/>
              <a:t>RAPID + TCT 2023</a:t>
            </a:r>
          </a:p>
        </p:txBody>
      </p:sp>
      <p:sp>
        <p:nvSpPr>
          <p:cNvPr id="6" name="Slide Number Placeholder 5"/>
          <p:cNvSpPr>
            <a:spLocks noGrp="1"/>
          </p:cNvSpPr>
          <p:nvPr>
            <p:ph type="sldNum" sz="quarter" idx="12"/>
          </p:nvPr>
        </p:nvSpPr>
        <p:spPr/>
        <p:txBody>
          <a:bodyPr/>
          <a:lstStyle/>
          <a:p>
            <a:fld id="{D678B743-A83A-47E3-B490-1AF6C50E888E}" type="slidenum">
              <a:rPr lang="en-US" smtClean="0"/>
              <a:t>‹#›</a:t>
            </a:fld>
            <a:endParaRPr lang="en-US"/>
          </a:p>
        </p:txBody>
      </p:sp>
    </p:spTree>
    <p:extLst>
      <p:ext uri="{BB962C8B-B14F-4D97-AF65-F5344CB8AC3E}">
        <p14:creationId xmlns:p14="http://schemas.microsoft.com/office/powerpoint/2010/main" val="40492766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C9F4E-ECF6-4F5C-9872-6EAA94DA50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F84856-6B39-438A-88E4-C033BA243767}"/>
              </a:ext>
            </a:extLst>
          </p:cNvPr>
          <p:cNvSpPr>
            <a:spLocks noGrp="1"/>
          </p:cNvSpPr>
          <p:nvPr>
            <p:ph type="dt" sz="half" idx="10"/>
          </p:nvPr>
        </p:nvSpPr>
        <p:spPr/>
        <p:txBody>
          <a:bodyPr/>
          <a:lstStyle/>
          <a:p>
            <a:fld id="{C48F4F2F-2B65-42AD-9A26-527BBFFC1855}" type="datetime1">
              <a:rPr lang="en-US" smtClean="0"/>
              <a:t>3/24/2023</a:t>
            </a:fld>
            <a:endParaRPr lang="en-US"/>
          </a:p>
        </p:txBody>
      </p:sp>
      <p:sp>
        <p:nvSpPr>
          <p:cNvPr id="4" name="Footer Placeholder 3">
            <a:extLst>
              <a:ext uri="{FF2B5EF4-FFF2-40B4-BE49-F238E27FC236}">
                <a16:creationId xmlns:a16="http://schemas.microsoft.com/office/drawing/2014/main" id="{FE16F590-470A-442E-B4C4-F8D9004CC1D0}"/>
              </a:ext>
            </a:extLst>
          </p:cNvPr>
          <p:cNvSpPr>
            <a:spLocks noGrp="1"/>
          </p:cNvSpPr>
          <p:nvPr>
            <p:ph type="ftr" sz="quarter" idx="11"/>
          </p:nvPr>
        </p:nvSpPr>
        <p:spPr/>
        <p:txBody>
          <a:bodyPr/>
          <a:lstStyle/>
          <a:p>
            <a:r>
              <a:rPr lang="en-US"/>
              <a:t>RAPID + TCT 2023</a:t>
            </a:r>
          </a:p>
        </p:txBody>
      </p:sp>
      <p:sp>
        <p:nvSpPr>
          <p:cNvPr id="5" name="Slide Number Placeholder 4">
            <a:extLst>
              <a:ext uri="{FF2B5EF4-FFF2-40B4-BE49-F238E27FC236}">
                <a16:creationId xmlns:a16="http://schemas.microsoft.com/office/drawing/2014/main" id="{1CDB05A0-5175-494D-8BDD-F803C42A4571}"/>
              </a:ext>
            </a:extLst>
          </p:cNvPr>
          <p:cNvSpPr>
            <a:spLocks noGrp="1"/>
          </p:cNvSpPr>
          <p:nvPr>
            <p:ph type="sldNum" sz="quarter" idx="12"/>
          </p:nvPr>
        </p:nvSpPr>
        <p:spPr/>
        <p:txBody>
          <a:bodyPr/>
          <a:lstStyle/>
          <a:p>
            <a:fld id="{D678B743-A83A-47E3-B490-1AF6C50E888E}" type="slidenum">
              <a:rPr lang="en-US" smtClean="0"/>
              <a:t>‹#›</a:t>
            </a:fld>
            <a:endParaRPr lang="en-US"/>
          </a:p>
        </p:txBody>
      </p:sp>
    </p:spTree>
    <p:extLst>
      <p:ext uri="{BB962C8B-B14F-4D97-AF65-F5344CB8AC3E}">
        <p14:creationId xmlns:p14="http://schemas.microsoft.com/office/powerpoint/2010/main" val="879706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F2335A-96E3-40C5-ACDA-84461D1D35A9}" type="datetime1">
              <a:rPr lang="en-US" smtClean="0"/>
              <a:t>3/24/2023</a:t>
            </a:fld>
            <a:endParaRPr lang="en-US"/>
          </a:p>
        </p:txBody>
      </p:sp>
      <p:sp>
        <p:nvSpPr>
          <p:cNvPr id="5" name="Footer Placeholder 4"/>
          <p:cNvSpPr>
            <a:spLocks noGrp="1"/>
          </p:cNvSpPr>
          <p:nvPr>
            <p:ph type="ftr" sz="quarter" idx="11"/>
          </p:nvPr>
        </p:nvSpPr>
        <p:spPr/>
        <p:txBody>
          <a:bodyPr/>
          <a:lstStyle/>
          <a:p>
            <a:r>
              <a:rPr lang="en-US"/>
              <a:t>RAPID + TCT 2023</a:t>
            </a:r>
            <a:endParaRPr lang="en-US" dirty="0"/>
          </a:p>
        </p:txBody>
      </p:sp>
      <p:sp>
        <p:nvSpPr>
          <p:cNvPr id="6" name="Slide Number Placeholder 5"/>
          <p:cNvSpPr>
            <a:spLocks noGrp="1"/>
          </p:cNvSpPr>
          <p:nvPr>
            <p:ph type="sldNum" sz="quarter" idx="12"/>
          </p:nvPr>
        </p:nvSpPr>
        <p:spPr/>
        <p:txBody>
          <a:bodyPr/>
          <a:lstStyle/>
          <a:p>
            <a:fld id="{D678B743-A83A-47E3-B490-1AF6C50E888E}" type="slidenum">
              <a:rPr lang="en-US" smtClean="0"/>
              <a:t>‹#›</a:t>
            </a:fld>
            <a:endParaRPr lang="en-US"/>
          </a:p>
        </p:txBody>
      </p:sp>
    </p:spTree>
    <p:extLst>
      <p:ext uri="{BB962C8B-B14F-4D97-AF65-F5344CB8AC3E}">
        <p14:creationId xmlns:p14="http://schemas.microsoft.com/office/powerpoint/2010/main" val="4278405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171581-4001-48C0-9262-14727FC85298}" type="datetime1">
              <a:rPr lang="en-US" smtClean="0"/>
              <a:t>3/24/2023</a:t>
            </a:fld>
            <a:endParaRPr lang="en-US"/>
          </a:p>
        </p:txBody>
      </p:sp>
      <p:sp>
        <p:nvSpPr>
          <p:cNvPr id="5" name="Footer Placeholder 4"/>
          <p:cNvSpPr>
            <a:spLocks noGrp="1"/>
          </p:cNvSpPr>
          <p:nvPr>
            <p:ph type="ftr" sz="quarter" idx="11"/>
          </p:nvPr>
        </p:nvSpPr>
        <p:spPr/>
        <p:txBody>
          <a:bodyPr/>
          <a:lstStyle/>
          <a:p>
            <a:r>
              <a:rPr lang="en-US" dirty="0"/>
              <a:t>RAPID + TCT 2023</a:t>
            </a:r>
          </a:p>
        </p:txBody>
      </p:sp>
      <p:sp>
        <p:nvSpPr>
          <p:cNvPr id="6" name="Slide Number Placeholder 5"/>
          <p:cNvSpPr>
            <a:spLocks noGrp="1"/>
          </p:cNvSpPr>
          <p:nvPr>
            <p:ph type="sldNum" sz="quarter" idx="12"/>
          </p:nvPr>
        </p:nvSpPr>
        <p:spPr/>
        <p:txBody>
          <a:bodyPr/>
          <a:lstStyle/>
          <a:p>
            <a:fld id="{D678B743-A83A-47E3-B490-1AF6C50E888E}" type="slidenum">
              <a:rPr lang="en-US" smtClean="0"/>
              <a:t>‹#›</a:t>
            </a:fld>
            <a:endParaRPr lang="en-US"/>
          </a:p>
        </p:txBody>
      </p:sp>
    </p:spTree>
    <p:extLst>
      <p:ext uri="{BB962C8B-B14F-4D97-AF65-F5344CB8AC3E}">
        <p14:creationId xmlns:p14="http://schemas.microsoft.com/office/powerpoint/2010/main" val="1992140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8D7B89-2A1B-47A9-91AD-3CCAE72CEB0A}" type="datetime1">
              <a:rPr lang="en-US" smtClean="0"/>
              <a:t>3/24/2023</a:t>
            </a:fld>
            <a:endParaRPr lang="en-US"/>
          </a:p>
        </p:txBody>
      </p:sp>
      <p:sp>
        <p:nvSpPr>
          <p:cNvPr id="6" name="Footer Placeholder 5"/>
          <p:cNvSpPr>
            <a:spLocks noGrp="1"/>
          </p:cNvSpPr>
          <p:nvPr>
            <p:ph type="ftr" sz="quarter" idx="11"/>
          </p:nvPr>
        </p:nvSpPr>
        <p:spPr/>
        <p:txBody>
          <a:bodyPr/>
          <a:lstStyle/>
          <a:p>
            <a:r>
              <a:rPr lang="en-US" dirty="0"/>
              <a:t>RAPID + TCT 2023</a:t>
            </a:r>
          </a:p>
        </p:txBody>
      </p:sp>
      <p:sp>
        <p:nvSpPr>
          <p:cNvPr id="7" name="Slide Number Placeholder 6"/>
          <p:cNvSpPr>
            <a:spLocks noGrp="1"/>
          </p:cNvSpPr>
          <p:nvPr>
            <p:ph type="sldNum" sz="quarter" idx="12"/>
          </p:nvPr>
        </p:nvSpPr>
        <p:spPr/>
        <p:txBody>
          <a:bodyPr/>
          <a:lstStyle/>
          <a:p>
            <a:fld id="{D678B743-A83A-47E3-B490-1AF6C50E888E}" type="slidenum">
              <a:rPr lang="en-US" smtClean="0"/>
              <a:t>‹#›</a:t>
            </a:fld>
            <a:endParaRPr lang="en-US"/>
          </a:p>
        </p:txBody>
      </p:sp>
    </p:spTree>
    <p:extLst>
      <p:ext uri="{BB962C8B-B14F-4D97-AF65-F5344CB8AC3E}">
        <p14:creationId xmlns:p14="http://schemas.microsoft.com/office/powerpoint/2010/main" val="1272270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8F4AB17-F65C-4A0A-91ED-DA1FAE2AF365}" type="datetime1">
              <a:rPr lang="en-US" smtClean="0"/>
              <a:t>3/24/2023</a:t>
            </a:fld>
            <a:endParaRPr lang="en-US"/>
          </a:p>
        </p:txBody>
      </p:sp>
      <p:sp>
        <p:nvSpPr>
          <p:cNvPr id="8" name="Footer Placeholder 7"/>
          <p:cNvSpPr>
            <a:spLocks noGrp="1"/>
          </p:cNvSpPr>
          <p:nvPr>
            <p:ph type="ftr" sz="quarter" idx="11"/>
          </p:nvPr>
        </p:nvSpPr>
        <p:spPr/>
        <p:txBody>
          <a:bodyPr/>
          <a:lstStyle/>
          <a:p>
            <a:r>
              <a:rPr lang="en-US" dirty="0"/>
              <a:t>RAPID + TCT 2023</a:t>
            </a:r>
          </a:p>
        </p:txBody>
      </p:sp>
      <p:sp>
        <p:nvSpPr>
          <p:cNvPr id="9" name="Slide Number Placeholder 8"/>
          <p:cNvSpPr>
            <a:spLocks noGrp="1"/>
          </p:cNvSpPr>
          <p:nvPr>
            <p:ph type="sldNum" sz="quarter" idx="12"/>
          </p:nvPr>
        </p:nvSpPr>
        <p:spPr/>
        <p:txBody>
          <a:bodyPr/>
          <a:lstStyle/>
          <a:p>
            <a:fld id="{D678B743-A83A-47E3-B490-1AF6C50E888E}" type="slidenum">
              <a:rPr lang="en-US" smtClean="0"/>
              <a:t>‹#›</a:t>
            </a:fld>
            <a:endParaRPr lang="en-US"/>
          </a:p>
        </p:txBody>
      </p:sp>
    </p:spTree>
    <p:extLst>
      <p:ext uri="{BB962C8B-B14F-4D97-AF65-F5344CB8AC3E}">
        <p14:creationId xmlns:p14="http://schemas.microsoft.com/office/powerpoint/2010/main" val="3635726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CD2AE40-CEEC-4446-B7CA-203C733BC29F}" type="datetime1">
              <a:rPr lang="en-US" smtClean="0"/>
              <a:t>3/24/2023</a:t>
            </a:fld>
            <a:endParaRPr lang="en-US"/>
          </a:p>
        </p:txBody>
      </p:sp>
      <p:sp>
        <p:nvSpPr>
          <p:cNvPr id="4" name="Footer Placeholder 3"/>
          <p:cNvSpPr>
            <a:spLocks noGrp="1"/>
          </p:cNvSpPr>
          <p:nvPr>
            <p:ph type="ftr" sz="quarter" idx="11"/>
          </p:nvPr>
        </p:nvSpPr>
        <p:spPr/>
        <p:txBody>
          <a:bodyPr/>
          <a:lstStyle/>
          <a:p>
            <a:r>
              <a:rPr lang="en-US" dirty="0"/>
              <a:t>RAPID + TCT 2023</a:t>
            </a:r>
          </a:p>
        </p:txBody>
      </p:sp>
      <p:sp>
        <p:nvSpPr>
          <p:cNvPr id="5" name="Slide Number Placeholder 4"/>
          <p:cNvSpPr>
            <a:spLocks noGrp="1"/>
          </p:cNvSpPr>
          <p:nvPr>
            <p:ph type="sldNum" sz="quarter" idx="12"/>
          </p:nvPr>
        </p:nvSpPr>
        <p:spPr/>
        <p:txBody>
          <a:bodyPr/>
          <a:lstStyle/>
          <a:p>
            <a:fld id="{D678B743-A83A-47E3-B490-1AF6C50E888E}" type="slidenum">
              <a:rPr lang="en-US" smtClean="0"/>
              <a:t>‹#›</a:t>
            </a:fld>
            <a:endParaRPr lang="en-US"/>
          </a:p>
        </p:txBody>
      </p:sp>
    </p:spTree>
    <p:extLst>
      <p:ext uri="{BB962C8B-B14F-4D97-AF65-F5344CB8AC3E}">
        <p14:creationId xmlns:p14="http://schemas.microsoft.com/office/powerpoint/2010/main" val="364677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D5892E-34AF-4135-962C-3E55C7AE0A84}" type="datetime1">
              <a:rPr lang="en-US" smtClean="0"/>
              <a:t>3/24/2023</a:t>
            </a:fld>
            <a:endParaRPr lang="en-US"/>
          </a:p>
        </p:txBody>
      </p:sp>
      <p:sp>
        <p:nvSpPr>
          <p:cNvPr id="3" name="Footer Placeholder 2"/>
          <p:cNvSpPr>
            <a:spLocks noGrp="1"/>
          </p:cNvSpPr>
          <p:nvPr>
            <p:ph type="ftr" sz="quarter" idx="11"/>
          </p:nvPr>
        </p:nvSpPr>
        <p:spPr/>
        <p:txBody>
          <a:bodyPr/>
          <a:lstStyle/>
          <a:p>
            <a:r>
              <a:rPr lang="en-US" dirty="0"/>
              <a:t>RAPID + TCT 2023</a:t>
            </a:r>
          </a:p>
        </p:txBody>
      </p:sp>
      <p:sp>
        <p:nvSpPr>
          <p:cNvPr id="4" name="Slide Number Placeholder 3"/>
          <p:cNvSpPr>
            <a:spLocks noGrp="1"/>
          </p:cNvSpPr>
          <p:nvPr>
            <p:ph type="sldNum" sz="quarter" idx="12"/>
          </p:nvPr>
        </p:nvSpPr>
        <p:spPr/>
        <p:txBody>
          <a:bodyPr/>
          <a:lstStyle/>
          <a:p>
            <a:fld id="{D678B743-A83A-47E3-B490-1AF6C50E888E}" type="slidenum">
              <a:rPr lang="en-US" smtClean="0"/>
              <a:t>‹#›</a:t>
            </a:fld>
            <a:endParaRPr lang="en-US"/>
          </a:p>
        </p:txBody>
      </p:sp>
    </p:spTree>
    <p:extLst>
      <p:ext uri="{BB962C8B-B14F-4D97-AF65-F5344CB8AC3E}">
        <p14:creationId xmlns:p14="http://schemas.microsoft.com/office/powerpoint/2010/main" val="1987690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8D03CEE-8E3F-4955-BFAC-853D90C90678}" type="datetime1">
              <a:rPr lang="en-US" smtClean="0"/>
              <a:t>3/24/2023</a:t>
            </a:fld>
            <a:endParaRPr lang="en-US"/>
          </a:p>
        </p:txBody>
      </p:sp>
      <p:sp>
        <p:nvSpPr>
          <p:cNvPr id="6" name="Footer Placeholder 5"/>
          <p:cNvSpPr>
            <a:spLocks noGrp="1"/>
          </p:cNvSpPr>
          <p:nvPr>
            <p:ph type="ftr" sz="quarter" idx="11"/>
          </p:nvPr>
        </p:nvSpPr>
        <p:spPr/>
        <p:txBody>
          <a:bodyPr/>
          <a:lstStyle/>
          <a:p>
            <a:r>
              <a:rPr lang="en-US" dirty="0"/>
              <a:t>RAPID + TCT 2023</a:t>
            </a:r>
          </a:p>
        </p:txBody>
      </p:sp>
      <p:sp>
        <p:nvSpPr>
          <p:cNvPr id="7" name="Slide Number Placeholder 6"/>
          <p:cNvSpPr>
            <a:spLocks noGrp="1"/>
          </p:cNvSpPr>
          <p:nvPr>
            <p:ph type="sldNum" sz="quarter" idx="12"/>
          </p:nvPr>
        </p:nvSpPr>
        <p:spPr/>
        <p:txBody>
          <a:bodyPr/>
          <a:lstStyle/>
          <a:p>
            <a:fld id="{D678B743-A83A-47E3-B490-1AF6C50E888E}" type="slidenum">
              <a:rPr lang="en-US" smtClean="0"/>
              <a:t>‹#›</a:t>
            </a:fld>
            <a:endParaRPr lang="en-US"/>
          </a:p>
        </p:txBody>
      </p:sp>
    </p:spTree>
    <p:extLst>
      <p:ext uri="{BB962C8B-B14F-4D97-AF65-F5344CB8AC3E}">
        <p14:creationId xmlns:p14="http://schemas.microsoft.com/office/powerpoint/2010/main" val="2701640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DA1655A-5FB6-4BA3-8D78-6BA813A58B2F}" type="datetime1">
              <a:rPr lang="en-US" smtClean="0"/>
              <a:t>3/24/2023</a:t>
            </a:fld>
            <a:endParaRPr lang="en-US"/>
          </a:p>
        </p:txBody>
      </p:sp>
      <p:sp>
        <p:nvSpPr>
          <p:cNvPr id="6" name="Footer Placeholder 5"/>
          <p:cNvSpPr>
            <a:spLocks noGrp="1"/>
          </p:cNvSpPr>
          <p:nvPr>
            <p:ph type="ftr" sz="quarter" idx="11"/>
          </p:nvPr>
        </p:nvSpPr>
        <p:spPr/>
        <p:txBody>
          <a:bodyPr/>
          <a:lstStyle/>
          <a:p>
            <a:r>
              <a:rPr lang="en-US" dirty="0"/>
              <a:t>RAPID + TCT 2023</a:t>
            </a:r>
          </a:p>
        </p:txBody>
      </p:sp>
      <p:sp>
        <p:nvSpPr>
          <p:cNvPr id="7" name="Slide Number Placeholder 6"/>
          <p:cNvSpPr>
            <a:spLocks noGrp="1"/>
          </p:cNvSpPr>
          <p:nvPr>
            <p:ph type="sldNum" sz="quarter" idx="12"/>
          </p:nvPr>
        </p:nvSpPr>
        <p:spPr/>
        <p:txBody>
          <a:bodyPr/>
          <a:lstStyle/>
          <a:p>
            <a:fld id="{D678B743-A83A-47E3-B490-1AF6C50E888E}" type="slidenum">
              <a:rPr lang="en-US" smtClean="0"/>
              <a:t>‹#›</a:t>
            </a:fld>
            <a:endParaRPr lang="en-US"/>
          </a:p>
        </p:txBody>
      </p:sp>
    </p:spTree>
    <p:extLst>
      <p:ext uri="{BB962C8B-B14F-4D97-AF65-F5344CB8AC3E}">
        <p14:creationId xmlns:p14="http://schemas.microsoft.com/office/powerpoint/2010/main" val="2369463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C7852869-8DE5-4210-AD41-969475045848}" type="datetime1">
              <a:rPr lang="en-US" smtClean="0"/>
              <a:t>3/24/2023</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r>
              <a:rPr lang="en-US"/>
              <a:t>RAPID + TCT 2023</a:t>
            </a:r>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D678B743-A83A-47E3-B490-1AF6C50E888E}" type="slidenum">
              <a:rPr lang="en-US" smtClean="0"/>
              <a:t>‹#›</a:t>
            </a:fld>
            <a:endParaRPr lang="en-US"/>
          </a:p>
        </p:txBody>
      </p:sp>
    </p:spTree>
    <p:extLst>
      <p:ext uri="{BB962C8B-B14F-4D97-AF65-F5344CB8AC3E}">
        <p14:creationId xmlns:p14="http://schemas.microsoft.com/office/powerpoint/2010/main" val="218425398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hd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jpg"/><Relationship Id="rId13" Type="http://schemas.openxmlformats.org/officeDocument/2006/relationships/image" Target="../media/image31.jpg"/><Relationship Id="rId3" Type="http://schemas.openxmlformats.org/officeDocument/2006/relationships/image" Target="../media/image23.jpg"/><Relationship Id="rId7" Type="http://schemas.openxmlformats.org/officeDocument/2006/relationships/image" Target="../media/image27.jpg"/><Relationship Id="rId12" Type="http://schemas.openxmlformats.org/officeDocument/2006/relationships/image" Target="../media/image30.jpg"/><Relationship Id="rId2" Type="http://schemas.openxmlformats.org/officeDocument/2006/relationships/image" Target="../media/image22.jpg"/><Relationship Id="rId1" Type="http://schemas.openxmlformats.org/officeDocument/2006/relationships/slideLayout" Target="../slideLayouts/slideLayout4.xml"/><Relationship Id="rId6" Type="http://schemas.openxmlformats.org/officeDocument/2006/relationships/image" Target="../media/image26.jpg"/><Relationship Id="rId11" Type="http://schemas.openxmlformats.org/officeDocument/2006/relationships/image" Target="../media/image7.gif"/><Relationship Id="rId5" Type="http://schemas.openxmlformats.org/officeDocument/2006/relationships/image" Target="../media/image25.jpg"/><Relationship Id="rId10" Type="http://schemas.openxmlformats.org/officeDocument/2006/relationships/image" Target="../media/image6.png"/><Relationship Id="rId4" Type="http://schemas.openxmlformats.org/officeDocument/2006/relationships/image" Target="../media/image24.jpg"/><Relationship Id="rId9" Type="http://schemas.openxmlformats.org/officeDocument/2006/relationships/image" Target="../media/image29.jpg"/><Relationship Id="rId14" Type="http://schemas.openxmlformats.org/officeDocument/2006/relationships/image" Target="../media/image32.jpg"/></Relationships>
</file>

<file path=ppt/slides/_rels/slide1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2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23.xml.rels><?xml version="1.0" encoding="UTF-8" standalone="yes"?>
<Relationships xmlns="http://schemas.openxmlformats.org/package/2006/relationships"><Relationship Id="rId8" Type="http://schemas.openxmlformats.org/officeDocument/2006/relationships/image" Target="../media/image50.jpg"/><Relationship Id="rId13" Type="http://schemas.openxmlformats.org/officeDocument/2006/relationships/image" Target="../media/image53.jpg"/><Relationship Id="rId3" Type="http://schemas.openxmlformats.org/officeDocument/2006/relationships/image" Target="../media/image7.gif"/><Relationship Id="rId7" Type="http://schemas.openxmlformats.org/officeDocument/2006/relationships/image" Target="../media/image26.jpg"/><Relationship Id="rId12" Type="http://schemas.openxmlformats.org/officeDocument/2006/relationships/image" Target="../media/image52.jp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49.jpg"/><Relationship Id="rId11" Type="http://schemas.openxmlformats.org/officeDocument/2006/relationships/image" Target="../media/image51.jpg"/><Relationship Id="rId5" Type="http://schemas.openxmlformats.org/officeDocument/2006/relationships/image" Target="../media/image48.jpg"/><Relationship Id="rId10" Type="http://schemas.openxmlformats.org/officeDocument/2006/relationships/image" Target="../media/image29.jpg"/><Relationship Id="rId4" Type="http://schemas.openxmlformats.org/officeDocument/2006/relationships/image" Target="../media/image47.jpg"/><Relationship Id="rId9" Type="http://schemas.openxmlformats.org/officeDocument/2006/relationships/image" Target="../media/image28.jpg"/><Relationship Id="rId14" Type="http://schemas.openxmlformats.org/officeDocument/2006/relationships/image" Target="../media/image54.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OV"/><Relationship Id="rId1" Type="http://schemas.openxmlformats.org/officeDocument/2006/relationships/video" Target="NULL" TargetMode="External"/><Relationship Id="rId6" Type="http://schemas.openxmlformats.org/officeDocument/2006/relationships/image" Target="../media/image7.gif"/><Relationship Id="rId5" Type="http://schemas.openxmlformats.org/officeDocument/2006/relationships/image" Target="../media/image6.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7.gif"/><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7.gif"/><Relationship Id="rId5" Type="http://schemas.openxmlformats.org/officeDocument/2006/relationships/image" Target="../media/image6.pn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gif"/><Relationship Id="rId7" Type="http://schemas.openxmlformats.org/officeDocument/2006/relationships/image" Target="../media/image17.jp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7.gif"/><Relationship Id="rId5" Type="http://schemas.openxmlformats.org/officeDocument/2006/relationships/image" Target="../media/image6.pn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32156" y="1769540"/>
            <a:ext cx="10289220" cy="1828801"/>
          </a:xfrm>
        </p:spPr>
        <p:txBody>
          <a:bodyPr>
            <a:normAutofit/>
          </a:bodyPr>
          <a:lstStyle/>
          <a:p>
            <a:r>
              <a:rPr lang="en-US" sz="3100" dirty="0"/>
              <a:t>Characterization and Testing of Copper-Nickel Electroplated 3D Printed Parts for Space Flight Applications </a:t>
            </a:r>
          </a:p>
        </p:txBody>
      </p:sp>
      <p:sp>
        <p:nvSpPr>
          <p:cNvPr id="3" name="Subtitle 2"/>
          <p:cNvSpPr>
            <a:spLocks noGrp="1"/>
          </p:cNvSpPr>
          <p:nvPr>
            <p:ph type="subTitle" idx="1"/>
          </p:nvPr>
        </p:nvSpPr>
        <p:spPr>
          <a:xfrm>
            <a:off x="1220659" y="3892931"/>
            <a:ext cx="9440034" cy="1049867"/>
          </a:xfrm>
        </p:spPr>
        <p:txBody>
          <a:bodyPr>
            <a:normAutofit/>
          </a:bodyPr>
          <a:lstStyle/>
          <a:p>
            <a:pPr lvl="0">
              <a:spcBef>
                <a:spcPts val="50"/>
              </a:spcBef>
              <a:spcAft>
                <a:spcPts val="50"/>
              </a:spcAft>
              <a:buClr>
                <a:srgbClr val="DADADA"/>
              </a:buClr>
              <a:defRPr/>
            </a:pPr>
            <a:r>
              <a:rPr lang="en-US" sz="160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rPr>
              <a:t>Authors: Sheri Thorn &amp; Matthew Mullin </a:t>
            </a:r>
          </a:p>
          <a:p>
            <a:pPr lvl="0">
              <a:spcBef>
                <a:spcPts val="50"/>
              </a:spcBef>
              <a:spcAft>
                <a:spcPts val="50"/>
              </a:spcAft>
              <a:buClr>
                <a:srgbClr val="DADADA"/>
              </a:buClr>
              <a:defRPr/>
            </a:pPr>
            <a:r>
              <a:rPr kumimoji="0" lang="en-US" sz="16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Calisto MT" panose="02040603050505030304"/>
                <a:ea typeface="+mn-ea"/>
                <a:cs typeface="+mn-cs"/>
              </a:rPr>
              <a:t>NASA</a:t>
            </a:r>
          </a:p>
          <a:p>
            <a:pPr lvl="0">
              <a:spcBef>
                <a:spcPts val="50"/>
              </a:spcBef>
              <a:spcAft>
                <a:spcPts val="50"/>
              </a:spcAft>
              <a:buClr>
                <a:srgbClr val="DADADA"/>
              </a:buClr>
              <a:defRPr/>
            </a:pPr>
            <a:r>
              <a:rPr kumimoji="0" lang="en-US" sz="16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Calisto MT" panose="02040603050505030304"/>
                <a:ea typeface="+mn-ea"/>
                <a:cs typeface="+mn-cs"/>
              </a:rPr>
              <a:t>Goddard Space Flight Center</a:t>
            </a:r>
          </a:p>
          <a:p>
            <a:pPr>
              <a:spcBef>
                <a:spcPts val="50"/>
              </a:spcBef>
              <a:spcAft>
                <a:spcPts val="50"/>
              </a:spcAft>
            </a:pPr>
            <a:endParaRPr lang="en-US" sz="1600" dirty="0"/>
          </a:p>
        </p:txBody>
      </p:sp>
      <p:pic>
        <p:nvPicPr>
          <p:cNvPr id="1026" name="Picture 2" descr="Symbols of NASA | NASA"/>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06653" y="-68348"/>
            <a:ext cx="3374658" cy="168732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sfc Logo - LogoDix"/>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417267" y="248296"/>
            <a:ext cx="2486852" cy="104986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1220659" y="3748900"/>
            <a:ext cx="9740102" cy="164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Subtitle 2"/>
          <p:cNvSpPr txBox="1">
            <a:spLocks/>
          </p:cNvSpPr>
          <p:nvPr/>
        </p:nvSpPr>
        <p:spPr>
          <a:xfrm>
            <a:off x="9951489" y="48505"/>
            <a:ext cx="2138845" cy="399582"/>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0" marR="0" lvl="0" indent="0" algn="ctr" defTabSz="457200" rtl="0" eaLnBrk="1" fontAlgn="auto" latinLnBrk="0" hangingPunct="1">
              <a:lnSpc>
                <a:spcPct val="100000"/>
              </a:lnSpc>
              <a:spcBef>
                <a:spcPts val="50"/>
              </a:spcBef>
              <a:spcAft>
                <a:spcPts val="50"/>
              </a:spcAft>
              <a:buClr>
                <a:srgbClr val="DADADA"/>
              </a:buClr>
              <a:buSzPct val="70000"/>
              <a:buFont typeface="Wingdings 2" charset="2"/>
              <a:buNone/>
              <a:tabLst/>
              <a:defRPr/>
            </a:pPr>
            <a:endParaRPr kumimoji="0" lang="en-US" sz="16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Calisto MT" panose="02040603050505030304"/>
              <a:ea typeface="+mn-ea"/>
              <a:cs typeface="+mn-cs"/>
            </a:endParaRPr>
          </a:p>
        </p:txBody>
      </p:sp>
      <p:sp>
        <p:nvSpPr>
          <p:cNvPr id="23" name="Subtitle 2"/>
          <p:cNvSpPr txBox="1">
            <a:spLocks/>
          </p:cNvSpPr>
          <p:nvPr/>
        </p:nvSpPr>
        <p:spPr>
          <a:xfrm>
            <a:off x="2529604" y="4186299"/>
            <a:ext cx="6822143" cy="884052"/>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lvl="0">
              <a:spcBef>
                <a:spcPts val="50"/>
              </a:spcBef>
              <a:spcAft>
                <a:spcPts val="50"/>
              </a:spcAft>
              <a:buClr>
                <a:srgbClr val="DADADA"/>
              </a:buClr>
              <a:defRPr/>
            </a:pPr>
            <a:endParaRPr kumimoji="0" lang="en-US" sz="16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Calisto MT" panose="02040603050505030304"/>
              <a:ea typeface="+mn-ea"/>
              <a:cs typeface="+mn-cs"/>
            </a:endParaRPr>
          </a:p>
        </p:txBody>
      </p:sp>
      <p:sp>
        <p:nvSpPr>
          <p:cNvPr id="4" name="Footer Placeholder 3">
            <a:extLst>
              <a:ext uri="{FF2B5EF4-FFF2-40B4-BE49-F238E27FC236}">
                <a16:creationId xmlns:a16="http://schemas.microsoft.com/office/drawing/2014/main" id="{2EE88510-501F-4AF1-99E1-0D8F476E721C}"/>
              </a:ext>
            </a:extLst>
          </p:cNvPr>
          <p:cNvSpPr>
            <a:spLocks noGrp="1"/>
          </p:cNvSpPr>
          <p:nvPr>
            <p:ph type="ftr" sz="quarter" idx="11"/>
          </p:nvPr>
        </p:nvSpPr>
        <p:spPr/>
        <p:txBody>
          <a:bodyPr/>
          <a:lstStyle/>
          <a:p>
            <a:r>
              <a:rPr lang="en-US"/>
              <a:t>RAPID + TCT 2023</a:t>
            </a:r>
            <a:endParaRPr lang="en-US" dirty="0"/>
          </a:p>
        </p:txBody>
      </p:sp>
      <p:sp>
        <p:nvSpPr>
          <p:cNvPr id="6" name="Slide Number Placeholder 5">
            <a:extLst>
              <a:ext uri="{FF2B5EF4-FFF2-40B4-BE49-F238E27FC236}">
                <a16:creationId xmlns:a16="http://schemas.microsoft.com/office/drawing/2014/main" id="{4ECA2E49-3833-4F3A-B272-6E9CC5E7C2E5}"/>
              </a:ext>
            </a:extLst>
          </p:cNvPr>
          <p:cNvSpPr>
            <a:spLocks noGrp="1"/>
          </p:cNvSpPr>
          <p:nvPr>
            <p:ph type="sldNum" sz="quarter" idx="12"/>
          </p:nvPr>
        </p:nvSpPr>
        <p:spPr/>
        <p:txBody>
          <a:bodyPr/>
          <a:lstStyle/>
          <a:p>
            <a:fld id="{D678B743-A83A-47E3-B490-1AF6C50E888E}" type="slidenum">
              <a:rPr lang="en-US" smtClean="0"/>
              <a:t>1</a:t>
            </a:fld>
            <a:endParaRPr lang="en-US"/>
          </a:p>
        </p:txBody>
      </p:sp>
    </p:spTree>
    <p:extLst>
      <p:ext uri="{BB962C8B-B14F-4D97-AF65-F5344CB8AC3E}">
        <p14:creationId xmlns:p14="http://schemas.microsoft.com/office/powerpoint/2010/main" val="1357008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3C202-13A9-43CC-A90E-39F568B25F88}"/>
              </a:ext>
            </a:extLst>
          </p:cNvPr>
          <p:cNvSpPr>
            <a:spLocks noGrp="1"/>
          </p:cNvSpPr>
          <p:nvPr>
            <p:ph type="title"/>
          </p:nvPr>
        </p:nvSpPr>
        <p:spPr>
          <a:xfrm>
            <a:off x="913795" y="110645"/>
            <a:ext cx="10353762" cy="970450"/>
          </a:xfrm>
        </p:spPr>
        <p:txBody>
          <a:bodyPr/>
          <a:lstStyle/>
          <a:p>
            <a:r>
              <a:rPr lang="en-US" dirty="0"/>
              <a:t>CT X-ray Photos</a:t>
            </a:r>
          </a:p>
        </p:txBody>
      </p:sp>
      <p:sp>
        <p:nvSpPr>
          <p:cNvPr id="3" name="Content Placeholder 2">
            <a:extLst>
              <a:ext uri="{FF2B5EF4-FFF2-40B4-BE49-F238E27FC236}">
                <a16:creationId xmlns:a16="http://schemas.microsoft.com/office/drawing/2014/main" id="{AFA1A566-F4A3-4E5D-8A67-6BD21D7D28CD}"/>
              </a:ext>
            </a:extLst>
          </p:cNvPr>
          <p:cNvSpPr>
            <a:spLocks noGrp="1"/>
          </p:cNvSpPr>
          <p:nvPr>
            <p:ph sz="half" idx="1"/>
          </p:nvPr>
        </p:nvSpPr>
        <p:spPr>
          <a:xfrm>
            <a:off x="138101" y="1052860"/>
            <a:ext cx="4056946" cy="1666917"/>
          </a:xfrm>
        </p:spPr>
        <p:txBody>
          <a:bodyPr>
            <a:normAutofit fontScale="70000" lnSpcReduction="20000"/>
          </a:bodyPr>
          <a:lstStyle/>
          <a:p>
            <a:pPr algn="just"/>
            <a:r>
              <a:rPr lang="en-US" dirty="0"/>
              <a:t>Electroplated samples were submerged in liquid nitrogen to determine if the shock in the temperature change would delaminate the electroplated material from the 3D printed part</a:t>
            </a:r>
          </a:p>
          <a:p>
            <a:pPr algn="just"/>
            <a:r>
              <a:rPr lang="en-US" dirty="0"/>
              <a:t>CT images showed there was no delamination in the samples submerged in liquid nitrogen</a:t>
            </a:r>
          </a:p>
        </p:txBody>
      </p:sp>
      <p:pic>
        <p:nvPicPr>
          <p:cNvPr id="6" name="Content Placeholder 5">
            <a:extLst>
              <a:ext uri="{FF2B5EF4-FFF2-40B4-BE49-F238E27FC236}">
                <a16:creationId xmlns:a16="http://schemas.microsoft.com/office/drawing/2014/main" id="{72A36031-ECFE-46F5-87B4-48828C2335F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109199" y="3857208"/>
            <a:ext cx="1957256" cy="2126971"/>
          </a:xfrm>
        </p:spPr>
      </p:pic>
      <p:pic>
        <p:nvPicPr>
          <p:cNvPr id="12" name="Picture 11">
            <a:extLst>
              <a:ext uri="{FF2B5EF4-FFF2-40B4-BE49-F238E27FC236}">
                <a16:creationId xmlns:a16="http://schemas.microsoft.com/office/drawing/2014/main" id="{1EEBF22F-D73E-45D5-99BA-52059C46C1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2745" y="1994615"/>
            <a:ext cx="1543833" cy="1690442"/>
          </a:xfrm>
          <a:prstGeom prst="rect">
            <a:avLst/>
          </a:prstGeom>
        </p:spPr>
      </p:pic>
      <p:pic>
        <p:nvPicPr>
          <p:cNvPr id="14" name="Picture 13">
            <a:extLst>
              <a:ext uri="{FF2B5EF4-FFF2-40B4-BE49-F238E27FC236}">
                <a16:creationId xmlns:a16="http://schemas.microsoft.com/office/drawing/2014/main" id="{C6F489A5-97B5-4EDC-9DCC-07CA13CAE4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2938" y="1985041"/>
            <a:ext cx="1773666" cy="1672560"/>
          </a:xfrm>
          <a:prstGeom prst="rect">
            <a:avLst/>
          </a:prstGeom>
        </p:spPr>
      </p:pic>
      <p:pic>
        <p:nvPicPr>
          <p:cNvPr id="16" name="Picture 15">
            <a:extLst>
              <a:ext uri="{FF2B5EF4-FFF2-40B4-BE49-F238E27FC236}">
                <a16:creationId xmlns:a16="http://schemas.microsoft.com/office/drawing/2014/main" id="{867737C3-B7F2-435F-8020-35E4F24EA1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402" y="3874462"/>
            <a:ext cx="1717921" cy="2120219"/>
          </a:xfrm>
          <a:prstGeom prst="rect">
            <a:avLst/>
          </a:prstGeom>
        </p:spPr>
      </p:pic>
      <p:sp>
        <p:nvSpPr>
          <p:cNvPr id="17" name="Content Placeholder 2">
            <a:extLst>
              <a:ext uri="{FF2B5EF4-FFF2-40B4-BE49-F238E27FC236}">
                <a16:creationId xmlns:a16="http://schemas.microsoft.com/office/drawing/2014/main" id="{5E863740-6BCE-4CEE-8AB1-D6D1A9BDBCDB}"/>
              </a:ext>
            </a:extLst>
          </p:cNvPr>
          <p:cNvSpPr txBox="1">
            <a:spLocks/>
          </p:cNvSpPr>
          <p:nvPr/>
        </p:nvSpPr>
        <p:spPr>
          <a:xfrm>
            <a:off x="4198731" y="5101400"/>
            <a:ext cx="3829867" cy="1756600"/>
          </a:xfrm>
          <a:prstGeom prst="rect">
            <a:avLst/>
          </a:prstGeom>
          <a:effectLst>
            <a:outerShdw blurRad="25400" dir="17880000">
              <a:srgbClr val="000000">
                <a:alpha val="46000"/>
              </a:srgbClr>
            </a:outerShdw>
          </a:effectLst>
        </p:spPr>
        <p:txBody>
          <a:bodyPr vert="horz" lIns="91440" tIns="45720" rIns="91440" bIns="45720" rtlCol="0" anchor="t">
            <a:normAutofit fontScale="70000" lnSpcReduction="20000"/>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algn="just"/>
            <a:r>
              <a:rPr lang="en-US" dirty="0"/>
              <a:t>One of the 76 µm electroplated tensile samples that were thermally cycled did visibly delaminate from the surface of the 3D printed part</a:t>
            </a:r>
          </a:p>
          <a:p>
            <a:pPr algn="just"/>
            <a:r>
              <a:rPr lang="en-US" dirty="0"/>
              <a:t>The CT image confirmed delamination and gave a visible representation of how this failure will appear</a:t>
            </a:r>
          </a:p>
        </p:txBody>
      </p:sp>
      <p:sp>
        <p:nvSpPr>
          <p:cNvPr id="18" name="Content Placeholder 2">
            <a:extLst>
              <a:ext uri="{FF2B5EF4-FFF2-40B4-BE49-F238E27FC236}">
                <a16:creationId xmlns:a16="http://schemas.microsoft.com/office/drawing/2014/main" id="{908FC51E-32DB-4805-B74F-69C73922E810}"/>
              </a:ext>
            </a:extLst>
          </p:cNvPr>
          <p:cNvSpPr txBox="1">
            <a:spLocks/>
          </p:cNvSpPr>
          <p:nvPr/>
        </p:nvSpPr>
        <p:spPr>
          <a:xfrm>
            <a:off x="8028598" y="1066170"/>
            <a:ext cx="4025301" cy="801750"/>
          </a:xfrm>
          <a:prstGeom prst="rect">
            <a:avLst/>
          </a:prstGeom>
          <a:effectLst>
            <a:outerShdw blurRad="25400" dir="17880000">
              <a:srgbClr val="000000">
                <a:alpha val="46000"/>
              </a:srgbClr>
            </a:outerShdw>
          </a:effectLst>
        </p:spPr>
        <p:txBody>
          <a:bodyPr vert="horz" lIns="91440" tIns="45720" rIns="91440" bIns="45720" rtlCol="0" anchor="t">
            <a:normAutofit fontScale="70000" lnSpcReduction="20000"/>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algn="just"/>
            <a:r>
              <a:rPr lang="en-US" dirty="0"/>
              <a:t>Other defects were pitting in the electroplated surface and an area left not plated because of the wire used to mount the sample in the electroplating bath</a:t>
            </a:r>
          </a:p>
        </p:txBody>
      </p:sp>
      <p:pic>
        <p:nvPicPr>
          <p:cNvPr id="20" name="Picture 19">
            <a:extLst>
              <a:ext uri="{FF2B5EF4-FFF2-40B4-BE49-F238E27FC236}">
                <a16:creationId xmlns:a16="http://schemas.microsoft.com/office/drawing/2014/main" id="{154C1FAC-8EF3-4294-B201-B317FEB4F4D5}"/>
              </a:ext>
            </a:extLst>
          </p:cNvPr>
          <p:cNvPicPr>
            <a:picLocks noChangeAspect="1"/>
          </p:cNvPicPr>
          <p:nvPr/>
        </p:nvPicPr>
        <p:blipFill rotWithShape="1">
          <a:blip r:embed="rId6">
            <a:extLst>
              <a:ext uri="{28A0092B-C50C-407E-A947-70E740481C1C}">
                <a14:useLocalDpi xmlns:a14="http://schemas.microsoft.com/office/drawing/2010/main" val="0"/>
              </a:ext>
            </a:extLst>
          </a:blip>
          <a:srcRect l="14238" t="12448" r="15989"/>
          <a:stretch/>
        </p:blipFill>
        <p:spPr>
          <a:xfrm>
            <a:off x="4416962" y="1570315"/>
            <a:ext cx="1591232" cy="2253440"/>
          </a:xfrm>
          <a:prstGeom prst="rect">
            <a:avLst/>
          </a:prstGeom>
        </p:spPr>
      </p:pic>
      <p:pic>
        <p:nvPicPr>
          <p:cNvPr id="22" name="Picture 21">
            <a:extLst>
              <a:ext uri="{FF2B5EF4-FFF2-40B4-BE49-F238E27FC236}">
                <a16:creationId xmlns:a16="http://schemas.microsoft.com/office/drawing/2014/main" id="{07BAD51B-C667-4E4F-9538-6BE32FC0A356}"/>
              </a:ext>
            </a:extLst>
          </p:cNvPr>
          <p:cNvPicPr>
            <a:picLocks noChangeAspect="1"/>
          </p:cNvPicPr>
          <p:nvPr/>
        </p:nvPicPr>
        <p:blipFill rotWithShape="1">
          <a:blip r:embed="rId7">
            <a:extLst>
              <a:ext uri="{28A0092B-C50C-407E-A947-70E740481C1C}">
                <a14:useLocalDpi xmlns:a14="http://schemas.microsoft.com/office/drawing/2010/main" val="0"/>
              </a:ext>
            </a:extLst>
          </a:blip>
          <a:srcRect t="25262" r="46703"/>
          <a:stretch/>
        </p:blipFill>
        <p:spPr>
          <a:xfrm>
            <a:off x="6160332" y="1257298"/>
            <a:ext cx="1591233" cy="2552934"/>
          </a:xfrm>
          <a:prstGeom prst="rect">
            <a:avLst/>
          </a:prstGeom>
        </p:spPr>
      </p:pic>
      <p:pic>
        <p:nvPicPr>
          <p:cNvPr id="24" name="Picture 23">
            <a:extLst>
              <a:ext uri="{FF2B5EF4-FFF2-40B4-BE49-F238E27FC236}">
                <a16:creationId xmlns:a16="http://schemas.microsoft.com/office/drawing/2014/main" id="{716E7B60-D9E6-4019-883D-D684764DDC69}"/>
              </a:ext>
            </a:extLst>
          </p:cNvPr>
          <p:cNvPicPr>
            <a:picLocks noChangeAspect="1"/>
          </p:cNvPicPr>
          <p:nvPr/>
        </p:nvPicPr>
        <p:blipFill rotWithShape="1">
          <a:blip r:embed="rId8">
            <a:extLst>
              <a:ext uri="{28A0092B-C50C-407E-A947-70E740481C1C}">
                <a14:useLocalDpi xmlns:a14="http://schemas.microsoft.com/office/drawing/2010/main" val="0"/>
              </a:ext>
            </a:extLst>
          </a:blip>
          <a:srcRect t="14231"/>
          <a:stretch/>
        </p:blipFill>
        <p:spPr>
          <a:xfrm>
            <a:off x="10284110" y="4249625"/>
            <a:ext cx="1696699" cy="1642391"/>
          </a:xfrm>
          <a:prstGeom prst="rect">
            <a:avLst/>
          </a:prstGeom>
        </p:spPr>
      </p:pic>
      <p:pic>
        <p:nvPicPr>
          <p:cNvPr id="26" name="Picture 25">
            <a:extLst>
              <a:ext uri="{FF2B5EF4-FFF2-40B4-BE49-F238E27FC236}">
                <a16:creationId xmlns:a16="http://schemas.microsoft.com/office/drawing/2014/main" id="{0B296653-0E37-4B34-B0E3-B594B2AB82CC}"/>
              </a:ext>
            </a:extLst>
          </p:cNvPr>
          <p:cNvPicPr>
            <a:picLocks noChangeAspect="1"/>
          </p:cNvPicPr>
          <p:nvPr/>
        </p:nvPicPr>
        <p:blipFill rotWithShape="1">
          <a:blip r:embed="rId9">
            <a:extLst>
              <a:ext uri="{28A0092B-C50C-407E-A947-70E740481C1C}">
                <a14:useLocalDpi xmlns:a14="http://schemas.microsoft.com/office/drawing/2010/main" val="0"/>
              </a:ext>
            </a:extLst>
          </a:blip>
          <a:srcRect t="15131"/>
          <a:stretch/>
        </p:blipFill>
        <p:spPr>
          <a:xfrm>
            <a:off x="8351649" y="4250320"/>
            <a:ext cx="1814585" cy="1641697"/>
          </a:xfrm>
          <a:prstGeom prst="rect">
            <a:avLst/>
          </a:prstGeom>
        </p:spPr>
      </p:pic>
      <p:sp>
        <p:nvSpPr>
          <p:cNvPr id="28" name="Subtitle 2">
            <a:extLst>
              <a:ext uri="{FF2B5EF4-FFF2-40B4-BE49-F238E27FC236}">
                <a16:creationId xmlns:a16="http://schemas.microsoft.com/office/drawing/2014/main" id="{F20B213B-1B3F-436F-8E70-3C46678C4492}"/>
              </a:ext>
            </a:extLst>
          </p:cNvPr>
          <p:cNvSpPr txBox="1">
            <a:spLocks/>
          </p:cNvSpPr>
          <p:nvPr/>
        </p:nvSpPr>
        <p:spPr>
          <a:xfrm>
            <a:off x="476017" y="6034344"/>
            <a:ext cx="3493218" cy="378388"/>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0" marR="0" lvl="0" indent="0" algn="ctr" defTabSz="457200" rtl="0" eaLnBrk="1" fontAlgn="auto" latinLnBrk="0" hangingPunct="1">
              <a:lnSpc>
                <a:spcPct val="100000"/>
              </a:lnSpc>
              <a:spcBef>
                <a:spcPts val="50"/>
              </a:spcBef>
              <a:spcAft>
                <a:spcPts val="50"/>
              </a:spcAft>
              <a:buClr>
                <a:srgbClr val="DADADA"/>
              </a:buClr>
              <a:buSzPct val="70000"/>
              <a:buFont typeface="Wingdings 2" charset="2"/>
              <a:buNone/>
              <a:tabLst/>
              <a:defRPr/>
            </a:pPr>
            <a:r>
              <a:rPr kumimoji="0" lang="en-US" sz="1000" b="0" i="0" u="none" strike="noStrike" kern="1200" cap="none" spc="0" normalizeH="0" baseline="0" noProof="0" dirty="0">
                <a:ln>
                  <a:solidFill>
                    <a:prstClr val="black">
                      <a:lumMod val="75000"/>
                      <a:lumOff val="25000"/>
                      <a:alpha val="10000"/>
                    </a:prstClr>
                  </a:solidFill>
                </a:ln>
                <a:solidFill>
                  <a:prstClr val="white"/>
                </a:solidFill>
                <a:effectLst/>
                <a:uLnTx/>
                <a:uFillTx/>
                <a:latin typeface="Calisto MT" panose="02040603050505030304"/>
                <a:ea typeface="+mn-ea"/>
                <a:cs typeface="+mn-cs"/>
              </a:rPr>
              <a:t>Liquid nitrogen sample pre-test (left) and post-test (right)</a:t>
            </a:r>
            <a:endParaRPr kumimoji="0" lang="en-US" sz="10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Calisto MT" panose="02040603050505030304"/>
              <a:ea typeface="+mn-ea"/>
              <a:cs typeface="+mn-cs"/>
            </a:endParaRPr>
          </a:p>
        </p:txBody>
      </p:sp>
      <p:sp>
        <p:nvSpPr>
          <p:cNvPr id="29" name="Subtitle 2">
            <a:extLst>
              <a:ext uri="{FF2B5EF4-FFF2-40B4-BE49-F238E27FC236}">
                <a16:creationId xmlns:a16="http://schemas.microsoft.com/office/drawing/2014/main" id="{4B89084E-70EA-4342-B17F-45D24C7351C6}"/>
              </a:ext>
            </a:extLst>
          </p:cNvPr>
          <p:cNvSpPr txBox="1">
            <a:spLocks/>
          </p:cNvSpPr>
          <p:nvPr/>
        </p:nvSpPr>
        <p:spPr>
          <a:xfrm>
            <a:off x="7897283" y="3668244"/>
            <a:ext cx="4356725" cy="378388"/>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0" marR="0" lvl="0" indent="0" algn="ctr" defTabSz="457200" rtl="0" eaLnBrk="1" fontAlgn="auto" latinLnBrk="0" hangingPunct="1">
              <a:lnSpc>
                <a:spcPct val="100000"/>
              </a:lnSpc>
              <a:spcBef>
                <a:spcPts val="50"/>
              </a:spcBef>
              <a:spcAft>
                <a:spcPts val="50"/>
              </a:spcAft>
              <a:buClr>
                <a:srgbClr val="DADADA"/>
              </a:buClr>
              <a:buSzPct val="70000"/>
              <a:buFont typeface="Wingdings 2" charset="2"/>
              <a:buNone/>
              <a:tabLst/>
              <a:defRPr/>
            </a:pPr>
            <a:r>
              <a:rPr kumimoji="0" lang="en-US" sz="1000" b="0" i="0" u="none" strike="noStrike" kern="1200" cap="none" spc="0" normalizeH="0" baseline="0" noProof="0" dirty="0">
                <a:ln>
                  <a:solidFill>
                    <a:prstClr val="black">
                      <a:lumMod val="75000"/>
                      <a:lumOff val="25000"/>
                      <a:alpha val="10000"/>
                    </a:prstClr>
                  </a:solidFill>
                </a:ln>
                <a:solidFill>
                  <a:prstClr val="white"/>
                </a:solidFill>
                <a:effectLst/>
                <a:uLnTx/>
                <a:uFillTx/>
                <a:latin typeface="Calisto MT" panose="02040603050505030304"/>
                <a:ea typeface="+mn-ea"/>
                <a:cs typeface="+mn-cs"/>
              </a:rPr>
              <a:t>Defect caused by the electroplating process of mounting the sample to a rack </a:t>
            </a:r>
            <a:endParaRPr kumimoji="0" lang="en-US" sz="10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Calisto MT" panose="02040603050505030304"/>
              <a:ea typeface="+mn-ea"/>
              <a:cs typeface="+mn-cs"/>
            </a:endParaRPr>
          </a:p>
        </p:txBody>
      </p:sp>
      <p:sp>
        <p:nvSpPr>
          <p:cNvPr id="30" name="Subtitle 2">
            <a:extLst>
              <a:ext uri="{FF2B5EF4-FFF2-40B4-BE49-F238E27FC236}">
                <a16:creationId xmlns:a16="http://schemas.microsoft.com/office/drawing/2014/main" id="{EA6D29DF-5C4E-4CD0-A119-EAEC43B70B55}"/>
              </a:ext>
            </a:extLst>
          </p:cNvPr>
          <p:cNvSpPr txBox="1">
            <a:spLocks/>
          </p:cNvSpPr>
          <p:nvPr/>
        </p:nvSpPr>
        <p:spPr>
          <a:xfrm>
            <a:off x="8487591" y="5892017"/>
            <a:ext cx="3493218" cy="378388"/>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0" marR="0" lvl="0" indent="0" algn="ctr" defTabSz="457200" rtl="0" eaLnBrk="1" fontAlgn="auto" latinLnBrk="0" hangingPunct="1">
              <a:lnSpc>
                <a:spcPct val="100000"/>
              </a:lnSpc>
              <a:spcBef>
                <a:spcPts val="50"/>
              </a:spcBef>
              <a:spcAft>
                <a:spcPts val="50"/>
              </a:spcAft>
              <a:buClr>
                <a:srgbClr val="DADADA"/>
              </a:buClr>
              <a:buSzPct val="70000"/>
              <a:buFont typeface="Wingdings 2" charset="2"/>
              <a:buNone/>
              <a:tabLst/>
              <a:defRPr/>
            </a:pPr>
            <a:r>
              <a:rPr kumimoji="0" lang="en-US" sz="1000" b="0" i="0" u="none" strike="noStrike" kern="1200" cap="none" spc="0" normalizeH="0" baseline="0" noProof="0" dirty="0">
                <a:ln>
                  <a:solidFill>
                    <a:prstClr val="black">
                      <a:lumMod val="75000"/>
                      <a:lumOff val="25000"/>
                      <a:alpha val="10000"/>
                    </a:prstClr>
                  </a:solidFill>
                </a:ln>
                <a:solidFill>
                  <a:prstClr val="white"/>
                </a:solidFill>
                <a:effectLst/>
                <a:uLnTx/>
                <a:uFillTx/>
                <a:latin typeface="Calisto MT" panose="02040603050505030304"/>
                <a:ea typeface="+mn-ea"/>
                <a:cs typeface="+mn-cs"/>
              </a:rPr>
              <a:t>Pitting in the electroplated sample</a:t>
            </a:r>
            <a:endParaRPr kumimoji="0" lang="en-US" sz="10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Calisto MT" panose="02040603050505030304"/>
              <a:ea typeface="+mn-ea"/>
              <a:cs typeface="+mn-cs"/>
            </a:endParaRPr>
          </a:p>
        </p:txBody>
      </p:sp>
      <p:sp>
        <p:nvSpPr>
          <p:cNvPr id="31" name="Subtitle 2">
            <a:extLst>
              <a:ext uri="{FF2B5EF4-FFF2-40B4-BE49-F238E27FC236}">
                <a16:creationId xmlns:a16="http://schemas.microsoft.com/office/drawing/2014/main" id="{84F72EDD-56E4-49DA-B46A-50718EB51264}"/>
              </a:ext>
            </a:extLst>
          </p:cNvPr>
          <p:cNvSpPr txBox="1">
            <a:spLocks/>
          </p:cNvSpPr>
          <p:nvPr/>
        </p:nvSpPr>
        <p:spPr>
          <a:xfrm>
            <a:off x="4149000" y="1007035"/>
            <a:ext cx="4025301" cy="378388"/>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0" marR="0" lvl="0" indent="0" algn="ctr" defTabSz="457200" rtl="0" eaLnBrk="1" fontAlgn="auto" latinLnBrk="0" hangingPunct="1">
              <a:lnSpc>
                <a:spcPct val="100000"/>
              </a:lnSpc>
              <a:spcBef>
                <a:spcPts val="50"/>
              </a:spcBef>
              <a:spcAft>
                <a:spcPts val="50"/>
              </a:spcAft>
              <a:buClr>
                <a:srgbClr val="DADADA"/>
              </a:buClr>
              <a:buSzPct val="70000"/>
              <a:buFont typeface="Wingdings 2" charset="2"/>
              <a:buNone/>
              <a:tabLst/>
              <a:defRPr/>
            </a:pPr>
            <a:r>
              <a:rPr kumimoji="0" lang="en-US" sz="1000" b="0" i="0" u="none" strike="noStrike" kern="1200" cap="none" spc="0" normalizeH="0" baseline="0" noProof="0" dirty="0">
                <a:ln>
                  <a:solidFill>
                    <a:prstClr val="black">
                      <a:lumMod val="75000"/>
                      <a:lumOff val="25000"/>
                      <a:alpha val="10000"/>
                    </a:prstClr>
                  </a:solidFill>
                </a:ln>
                <a:solidFill>
                  <a:prstClr val="white"/>
                </a:solidFill>
                <a:effectLst/>
                <a:uLnTx/>
                <a:uFillTx/>
                <a:latin typeface="Calisto MT" panose="02040603050505030304"/>
                <a:ea typeface="+mn-ea"/>
                <a:cs typeface="+mn-cs"/>
              </a:rPr>
              <a:t>CT image of delamination of the metal from the electroplated part</a:t>
            </a:r>
            <a:endParaRPr kumimoji="0" lang="en-US" sz="10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Calisto MT" panose="02040603050505030304"/>
              <a:ea typeface="+mn-ea"/>
              <a:cs typeface="+mn-cs"/>
            </a:endParaRPr>
          </a:p>
        </p:txBody>
      </p:sp>
      <p:cxnSp>
        <p:nvCxnSpPr>
          <p:cNvPr id="32" name="Straight Connector 31">
            <a:extLst>
              <a:ext uri="{FF2B5EF4-FFF2-40B4-BE49-F238E27FC236}">
                <a16:creationId xmlns:a16="http://schemas.microsoft.com/office/drawing/2014/main" id="{C8CCD587-1E53-49E2-A540-88C7CAEC9E13}"/>
              </a:ext>
            </a:extLst>
          </p:cNvPr>
          <p:cNvCxnSpPr/>
          <p:nvPr/>
        </p:nvCxnSpPr>
        <p:spPr>
          <a:xfrm>
            <a:off x="1341270" y="965983"/>
            <a:ext cx="9740102" cy="164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65B4158E-5ADC-42BC-9F1E-EF663A332C1D}"/>
              </a:ext>
            </a:extLst>
          </p:cNvPr>
          <p:cNvGrpSpPr/>
          <p:nvPr/>
        </p:nvGrpSpPr>
        <p:grpSpPr>
          <a:xfrm>
            <a:off x="-224098" y="0"/>
            <a:ext cx="1468255" cy="992193"/>
            <a:chOff x="-634702" y="-42130"/>
            <a:chExt cx="2884696" cy="1949372"/>
          </a:xfrm>
        </p:grpSpPr>
        <p:pic>
          <p:nvPicPr>
            <p:cNvPr id="34" name="Picture 2" descr="Symbols of NASA | NASA">
              <a:extLst>
                <a:ext uri="{FF2B5EF4-FFF2-40B4-BE49-F238E27FC236}">
                  <a16:creationId xmlns:a16="http://schemas.microsoft.com/office/drawing/2014/main" id="{57E3E783-76B7-4188-9F3E-39AFDF084008}"/>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634702" y="-42130"/>
              <a:ext cx="2884696" cy="144234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Gsfc Logo - LogoDix">
              <a:extLst>
                <a:ext uri="{FF2B5EF4-FFF2-40B4-BE49-F238E27FC236}">
                  <a16:creationId xmlns:a16="http://schemas.microsoft.com/office/drawing/2014/main" id="{E8ABCFA5-1062-4BA2-A292-67D358405809}"/>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90787" y="1301974"/>
              <a:ext cx="1433718" cy="605268"/>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descr="A picture containing window&#10;&#10;Description automatically generated">
            <a:extLst>
              <a:ext uri="{FF2B5EF4-FFF2-40B4-BE49-F238E27FC236}">
                <a16:creationId xmlns:a16="http://schemas.microsoft.com/office/drawing/2014/main" id="{8020F0D5-5FAD-428E-A2F9-ACB03B57E3B6}"/>
              </a:ext>
            </a:extLst>
          </p:cNvPr>
          <p:cNvPicPr>
            <a:picLocks noChangeAspect="1"/>
          </p:cNvPicPr>
          <p:nvPr/>
        </p:nvPicPr>
        <p:blipFill rotWithShape="1">
          <a:blip r:embed="rId12">
            <a:extLst>
              <a:ext uri="{28A0092B-C50C-407E-A947-70E740481C1C}">
                <a14:useLocalDpi xmlns:a14="http://schemas.microsoft.com/office/drawing/2010/main" val="0"/>
              </a:ext>
            </a:extLst>
          </a:blip>
          <a:srcRect l="39346" t="40682" r="38561" b="41098"/>
          <a:stretch/>
        </p:blipFill>
        <p:spPr>
          <a:xfrm>
            <a:off x="1475403" y="2578199"/>
            <a:ext cx="1170647" cy="1287193"/>
          </a:xfrm>
          <a:prstGeom prst="rect">
            <a:avLst/>
          </a:prstGeom>
        </p:spPr>
      </p:pic>
      <p:sp>
        <p:nvSpPr>
          <p:cNvPr id="25" name="Subtitle 2">
            <a:extLst>
              <a:ext uri="{FF2B5EF4-FFF2-40B4-BE49-F238E27FC236}">
                <a16:creationId xmlns:a16="http://schemas.microsoft.com/office/drawing/2014/main" id="{75FB57E0-5794-403D-9A2C-2D2B51C12EAF}"/>
              </a:ext>
            </a:extLst>
          </p:cNvPr>
          <p:cNvSpPr txBox="1">
            <a:spLocks/>
          </p:cNvSpPr>
          <p:nvPr/>
        </p:nvSpPr>
        <p:spPr>
          <a:xfrm>
            <a:off x="2646050" y="3000344"/>
            <a:ext cx="1235295" cy="378388"/>
          </a:xfrm>
          <a:prstGeom prst="rect">
            <a:avLst/>
          </a:prstGeom>
          <a:effectLst>
            <a:outerShdw blurRad="25400" dir="17880000">
              <a:srgbClr val="000000">
                <a:alpha val="46000"/>
              </a:srgbClr>
            </a:outerShdw>
          </a:effectLst>
        </p:spPr>
        <p:txBody>
          <a:bodyPr vert="horz" lIns="91440" tIns="45720" rIns="91440" bIns="45720" rtlCol="0" anchor="t">
            <a:normAutofit lnSpcReduction="10000"/>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0" marR="0" lvl="0" indent="0" algn="ctr" defTabSz="457200" rtl="0" eaLnBrk="1" fontAlgn="auto" latinLnBrk="0" hangingPunct="1">
              <a:lnSpc>
                <a:spcPct val="100000"/>
              </a:lnSpc>
              <a:spcBef>
                <a:spcPts val="50"/>
              </a:spcBef>
              <a:spcAft>
                <a:spcPts val="50"/>
              </a:spcAft>
              <a:buClr>
                <a:srgbClr val="DADADA"/>
              </a:buClr>
              <a:buSzPct val="70000"/>
              <a:buFont typeface="Wingdings 2" charset="2"/>
              <a:buNone/>
              <a:tabLst/>
              <a:defRPr/>
            </a:pPr>
            <a:r>
              <a:rPr kumimoji="0" lang="en-US" sz="1000" b="0" i="0" u="none" strike="noStrike" kern="1200" cap="none" spc="0" normalizeH="0" baseline="0" noProof="0" dirty="0">
                <a:ln>
                  <a:solidFill>
                    <a:prstClr val="black">
                      <a:lumMod val="75000"/>
                      <a:lumOff val="25000"/>
                      <a:alpha val="10000"/>
                    </a:prstClr>
                  </a:solidFill>
                </a:ln>
                <a:solidFill>
                  <a:prstClr val="white"/>
                </a:solidFill>
                <a:effectLst/>
                <a:uLnTx/>
                <a:uFillTx/>
                <a:latin typeface="Calisto MT" panose="02040603050505030304"/>
                <a:ea typeface="+mn-ea"/>
                <a:cs typeface="+mn-cs"/>
              </a:rPr>
              <a:t>Liquid nitrogen test sample</a:t>
            </a:r>
            <a:endParaRPr kumimoji="0" lang="en-US" sz="10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Calisto MT" panose="02040603050505030304"/>
              <a:ea typeface="+mn-ea"/>
              <a:cs typeface="+mn-cs"/>
            </a:endParaRPr>
          </a:p>
        </p:txBody>
      </p:sp>
      <p:pic>
        <p:nvPicPr>
          <p:cNvPr id="8" name="Picture 7" descr="A picture containing text, tool&#10;&#10;Description automatically generated">
            <a:extLst>
              <a:ext uri="{FF2B5EF4-FFF2-40B4-BE49-F238E27FC236}">
                <a16:creationId xmlns:a16="http://schemas.microsoft.com/office/drawing/2014/main" id="{ED1ED96A-7ED7-4D49-AA45-AD0D1342FC9E}"/>
              </a:ext>
            </a:extLst>
          </p:cNvPr>
          <p:cNvPicPr>
            <a:picLocks noChangeAspect="1"/>
          </p:cNvPicPr>
          <p:nvPr/>
        </p:nvPicPr>
        <p:blipFill rotWithShape="1">
          <a:blip r:embed="rId13">
            <a:extLst>
              <a:ext uri="{28A0092B-C50C-407E-A947-70E740481C1C}">
                <a14:useLocalDpi xmlns:a14="http://schemas.microsoft.com/office/drawing/2010/main" val="0"/>
              </a:ext>
            </a:extLst>
          </a:blip>
          <a:srcRect l="42805" r="39580"/>
          <a:stretch/>
        </p:blipFill>
        <p:spPr>
          <a:xfrm rot="16200000">
            <a:off x="9927760" y="4642704"/>
            <a:ext cx="476949" cy="3610156"/>
          </a:xfrm>
          <a:prstGeom prst="rect">
            <a:avLst/>
          </a:prstGeom>
        </p:spPr>
      </p:pic>
      <p:pic>
        <p:nvPicPr>
          <p:cNvPr id="10" name="Picture 9">
            <a:extLst>
              <a:ext uri="{FF2B5EF4-FFF2-40B4-BE49-F238E27FC236}">
                <a16:creationId xmlns:a16="http://schemas.microsoft.com/office/drawing/2014/main" id="{A59F9521-D918-45EC-9986-408CA57E4B2D}"/>
              </a:ext>
            </a:extLst>
          </p:cNvPr>
          <p:cNvPicPr>
            <a:picLocks noChangeAspect="1"/>
          </p:cNvPicPr>
          <p:nvPr/>
        </p:nvPicPr>
        <p:blipFill rotWithShape="1">
          <a:blip r:embed="rId14">
            <a:extLst>
              <a:ext uri="{28A0092B-C50C-407E-A947-70E740481C1C}">
                <a14:useLocalDpi xmlns:a14="http://schemas.microsoft.com/office/drawing/2010/main" val="0"/>
              </a:ext>
            </a:extLst>
          </a:blip>
          <a:srcRect l="38567" r="33391"/>
          <a:stretch/>
        </p:blipFill>
        <p:spPr>
          <a:xfrm rot="16200000">
            <a:off x="5867095" y="2829213"/>
            <a:ext cx="707179" cy="3362453"/>
          </a:xfrm>
          <a:prstGeom prst="rect">
            <a:avLst/>
          </a:prstGeom>
        </p:spPr>
      </p:pic>
      <p:sp>
        <p:nvSpPr>
          <p:cNvPr id="36" name="Subtitle 2">
            <a:extLst>
              <a:ext uri="{FF2B5EF4-FFF2-40B4-BE49-F238E27FC236}">
                <a16:creationId xmlns:a16="http://schemas.microsoft.com/office/drawing/2014/main" id="{A1CF442C-2352-4BB5-8645-D7356C296CA1}"/>
              </a:ext>
            </a:extLst>
          </p:cNvPr>
          <p:cNvSpPr txBox="1">
            <a:spLocks/>
          </p:cNvSpPr>
          <p:nvPr/>
        </p:nvSpPr>
        <p:spPr>
          <a:xfrm>
            <a:off x="4821739" y="3871932"/>
            <a:ext cx="2625806" cy="378388"/>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lvl="0">
              <a:spcBef>
                <a:spcPts val="50"/>
              </a:spcBef>
              <a:spcAft>
                <a:spcPts val="50"/>
              </a:spcAft>
              <a:buClr>
                <a:srgbClr val="DADADA"/>
              </a:buClr>
              <a:defRPr/>
            </a:pPr>
            <a:r>
              <a:rPr lang="en-US" sz="1000" dirty="0">
                <a:ln>
                  <a:solidFill>
                    <a:prstClr val="black">
                      <a:lumMod val="75000"/>
                      <a:lumOff val="25000"/>
                      <a:alpha val="10000"/>
                    </a:prstClr>
                  </a:solidFill>
                </a:ln>
                <a:solidFill>
                  <a:prstClr val="white"/>
                </a:solidFill>
                <a:effectLst/>
              </a:rPr>
              <a:t>Delaminated test </a:t>
            </a:r>
            <a:r>
              <a:rPr kumimoji="0" lang="en-US" sz="1000" b="0" i="0" u="none" strike="noStrike" kern="1200" cap="none" spc="0" normalizeH="0" baseline="0" noProof="0" dirty="0">
                <a:ln>
                  <a:solidFill>
                    <a:prstClr val="black">
                      <a:lumMod val="75000"/>
                      <a:lumOff val="25000"/>
                      <a:alpha val="10000"/>
                    </a:prstClr>
                  </a:solidFill>
                </a:ln>
                <a:solidFill>
                  <a:prstClr val="white"/>
                </a:solidFill>
                <a:effectLst/>
                <a:uLnTx/>
                <a:uFillTx/>
                <a:latin typeface="Calisto MT" panose="02040603050505030304"/>
                <a:ea typeface="+mn-ea"/>
                <a:cs typeface="+mn-cs"/>
              </a:rPr>
              <a:t>sample</a:t>
            </a:r>
            <a:endParaRPr kumimoji="0" lang="en-US" sz="10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Calisto MT" panose="02040603050505030304"/>
              <a:ea typeface="+mn-ea"/>
              <a:cs typeface="+mn-cs"/>
            </a:endParaRPr>
          </a:p>
        </p:txBody>
      </p:sp>
      <p:sp>
        <p:nvSpPr>
          <p:cNvPr id="11" name="Footer Placeholder 10">
            <a:extLst>
              <a:ext uri="{FF2B5EF4-FFF2-40B4-BE49-F238E27FC236}">
                <a16:creationId xmlns:a16="http://schemas.microsoft.com/office/drawing/2014/main" id="{40D998F4-BACE-4B62-81BA-42B612E3EE72}"/>
              </a:ext>
            </a:extLst>
          </p:cNvPr>
          <p:cNvSpPr>
            <a:spLocks noGrp="1"/>
          </p:cNvSpPr>
          <p:nvPr>
            <p:ph type="ftr" sz="quarter" idx="11"/>
          </p:nvPr>
        </p:nvSpPr>
        <p:spPr>
          <a:xfrm>
            <a:off x="852802" y="6473399"/>
            <a:ext cx="6672865" cy="365125"/>
          </a:xfrm>
        </p:spPr>
        <p:txBody>
          <a:bodyPr/>
          <a:lstStyle/>
          <a:p>
            <a:r>
              <a:rPr lang="en-US"/>
              <a:t>RAPID + TCT 2023</a:t>
            </a:r>
            <a:endParaRPr lang="en-US" dirty="0"/>
          </a:p>
        </p:txBody>
      </p:sp>
      <p:sp>
        <p:nvSpPr>
          <p:cNvPr id="13" name="Slide Number Placeholder 12">
            <a:extLst>
              <a:ext uri="{FF2B5EF4-FFF2-40B4-BE49-F238E27FC236}">
                <a16:creationId xmlns:a16="http://schemas.microsoft.com/office/drawing/2014/main" id="{FB94E166-EACD-45A3-B8BE-95D64ECFDEB4}"/>
              </a:ext>
            </a:extLst>
          </p:cNvPr>
          <p:cNvSpPr>
            <a:spLocks noGrp="1"/>
          </p:cNvSpPr>
          <p:nvPr>
            <p:ph type="sldNum" sz="quarter" idx="12"/>
          </p:nvPr>
        </p:nvSpPr>
        <p:spPr>
          <a:xfrm>
            <a:off x="10587693" y="6473399"/>
            <a:ext cx="753545" cy="365125"/>
          </a:xfrm>
        </p:spPr>
        <p:txBody>
          <a:bodyPr/>
          <a:lstStyle/>
          <a:p>
            <a:fld id="{D678B743-A83A-47E3-B490-1AF6C50E888E}" type="slidenum">
              <a:rPr lang="en-US" smtClean="0"/>
              <a:t>10</a:t>
            </a:fld>
            <a:endParaRPr lang="en-US" dirty="0"/>
          </a:p>
        </p:txBody>
      </p:sp>
      <p:sp>
        <p:nvSpPr>
          <p:cNvPr id="37" name="TextBox 36">
            <a:extLst>
              <a:ext uri="{FF2B5EF4-FFF2-40B4-BE49-F238E27FC236}">
                <a16:creationId xmlns:a16="http://schemas.microsoft.com/office/drawing/2014/main" id="{C4382D66-838D-40AB-ABB3-21C113E488FC}"/>
              </a:ext>
            </a:extLst>
          </p:cNvPr>
          <p:cNvSpPr txBox="1"/>
          <p:nvPr/>
        </p:nvSpPr>
        <p:spPr>
          <a:xfrm>
            <a:off x="4539458" y="6557864"/>
            <a:ext cx="3375425" cy="215444"/>
          </a:xfrm>
          <a:prstGeom prst="rect">
            <a:avLst/>
          </a:prstGeom>
          <a:noFill/>
        </p:spPr>
        <p:txBody>
          <a:bodyPr wrap="square" rtlCol="0">
            <a:spAutoFit/>
          </a:bodyPr>
          <a:lstStyle/>
          <a:p>
            <a:pPr algn="ctr"/>
            <a:r>
              <a:rPr lang="en-US" sz="800" dirty="0"/>
              <a:t>Images were taken by Goddard Space Flight Center Code 541</a:t>
            </a:r>
          </a:p>
        </p:txBody>
      </p:sp>
    </p:spTree>
    <p:extLst>
      <p:ext uri="{BB962C8B-B14F-4D97-AF65-F5344CB8AC3E}">
        <p14:creationId xmlns:p14="http://schemas.microsoft.com/office/powerpoint/2010/main" val="2015670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7646" y="171360"/>
            <a:ext cx="10816777" cy="1231914"/>
          </a:xfrm>
        </p:spPr>
        <p:txBody>
          <a:bodyPr>
            <a:normAutofit/>
          </a:bodyPr>
          <a:lstStyle/>
          <a:p>
            <a:r>
              <a:rPr lang="en-US" sz="3100" dirty="0" err="1"/>
              <a:t>KArLE</a:t>
            </a:r>
            <a:r>
              <a:rPr lang="en-US" sz="3100" dirty="0"/>
              <a:t> </a:t>
            </a:r>
            <a:br>
              <a:rPr lang="en-US" sz="3100" dirty="0"/>
            </a:br>
            <a:r>
              <a:rPr lang="en-US" sz="3100" dirty="0"/>
              <a:t>(Potassium Argon Laser Experiment)</a:t>
            </a:r>
          </a:p>
        </p:txBody>
      </p:sp>
      <p:pic>
        <p:nvPicPr>
          <p:cNvPr id="1026" name="Picture 2" descr="Symbols of NASA | NASA"/>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34702" y="-42130"/>
            <a:ext cx="2884696" cy="144234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sfc Logo - LogoDix"/>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787" y="1301974"/>
            <a:ext cx="1433718" cy="60526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1756985" y="1407342"/>
            <a:ext cx="9740102" cy="164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Subtitle 2"/>
          <p:cNvSpPr txBox="1">
            <a:spLocks/>
          </p:cNvSpPr>
          <p:nvPr/>
        </p:nvSpPr>
        <p:spPr>
          <a:xfrm>
            <a:off x="734748" y="1878870"/>
            <a:ext cx="6980502" cy="2453543"/>
          </a:xfrm>
          <a:prstGeom prst="rect">
            <a:avLst/>
          </a:prstGeom>
          <a:effectLst>
            <a:outerShdw blurRad="25400" dir="17880000">
              <a:srgbClr val="000000">
                <a:alpha val="46000"/>
              </a:srgbClr>
            </a:outerShdw>
          </a:effectLst>
        </p:spPr>
        <p:txBody>
          <a:bodyPr vert="horz" lIns="91440" tIns="45720" rIns="91440" bIns="45720" rtlCol="0" anchor="t">
            <a:normAutofit fontScale="85000" lnSpcReduction="20000"/>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0" marR="0" lvl="0" indent="0" algn="ctr" defTabSz="457200" rtl="0" eaLnBrk="1" fontAlgn="auto" latinLnBrk="0" hangingPunct="1">
              <a:lnSpc>
                <a:spcPct val="100000"/>
              </a:lnSpc>
              <a:spcBef>
                <a:spcPct val="20000"/>
              </a:spcBef>
              <a:spcAft>
                <a:spcPts val="600"/>
              </a:spcAft>
              <a:buClr>
                <a:srgbClr val="DADADA"/>
              </a:buClr>
              <a:buSzPct val="70000"/>
              <a:buFont typeface="Wingdings 2" charset="2"/>
              <a:buNone/>
              <a:tabLst/>
              <a:defRPr/>
            </a:pPr>
            <a:r>
              <a:rPr kumimoji="0" lang="en-US" sz="20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Calisto MT" panose="02040603050505030304"/>
                <a:ea typeface="+mn-ea"/>
                <a:cs typeface="+mn-cs"/>
              </a:rPr>
              <a:t>Application:</a:t>
            </a:r>
          </a:p>
          <a:p>
            <a:pPr lvl="0" algn="l">
              <a:buClr>
                <a:srgbClr val="DADADA"/>
              </a:buClr>
              <a:defRPr/>
            </a:pPr>
            <a:r>
              <a:rPr kumimoji="0" lang="en-US" sz="2000" b="0" i="0" u="none" strike="noStrike" kern="1200" cap="none" spc="0" normalizeH="0" baseline="0" noProof="0" dirty="0">
                <a:ln>
                  <a:solidFill>
                    <a:prstClr val="black">
                      <a:lumMod val="75000"/>
                      <a:lumOff val="25000"/>
                      <a:alpha val="10000"/>
                    </a:prstClr>
                  </a:solidFill>
                </a:ln>
                <a:solidFill>
                  <a:prstClr val="white"/>
                </a:solidFill>
                <a:effectLst/>
                <a:uLnTx/>
                <a:uFillTx/>
                <a:latin typeface="Calisto MT" panose="02040603050505030304"/>
                <a:ea typeface="+mn-ea"/>
                <a:cs typeface="+mn-cs"/>
              </a:rPr>
              <a:t>The </a:t>
            </a:r>
            <a:r>
              <a:rPr kumimoji="0" lang="en-US" sz="2000" b="0" i="0" u="none" strike="noStrike" kern="1200" cap="none" spc="0" normalizeH="0" baseline="0" noProof="0" dirty="0" err="1">
                <a:ln>
                  <a:solidFill>
                    <a:prstClr val="black">
                      <a:lumMod val="75000"/>
                      <a:lumOff val="25000"/>
                      <a:alpha val="10000"/>
                    </a:prstClr>
                  </a:solidFill>
                </a:ln>
                <a:solidFill>
                  <a:prstClr val="white"/>
                </a:solidFill>
                <a:effectLst/>
                <a:uLnTx/>
                <a:uFillTx/>
                <a:latin typeface="Calisto MT" panose="02040603050505030304"/>
                <a:ea typeface="+mn-ea"/>
                <a:cs typeface="+mn-cs"/>
              </a:rPr>
              <a:t>KArLE</a:t>
            </a:r>
            <a:r>
              <a:rPr kumimoji="0" lang="en-US" sz="2000" b="0" i="0" u="none" strike="noStrike" kern="1200" cap="none" spc="0" normalizeH="0" baseline="0" noProof="0" dirty="0">
                <a:ln>
                  <a:solidFill>
                    <a:prstClr val="black">
                      <a:lumMod val="75000"/>
                      <a:lumOff val="25000"/>
                      <a:alpha val="10000"/>
                    </a:prstClr>
                  </a:solidFill>
                </a:ln>
                <a:solidFill>
                  <a:prstClr val="white"/>
                </a:solidFill>
                <a:effectLst/>
                <a:uLnTx/>
                <a:uFillTx/>
                <a:latin typeface="Calisto MT" panose="02040603050505030304"/>
                <a:ea typeface="+mn-ea"/>
                <a:cs typeface="+mn-cs"/>
              </a:rPr>
              <a:t> (Potassium Argon Laser Experiment) Optical system is comprised of a high energy UV laser being used to perform LIBS (laser induced breakdown spectroscopy); a high-resolution laser scanner; and fiber optics. The instrument will be used to accurately determine the age of lunar samples (geochronology) on the Moon’s surface. For the </a:t>
            </a:r>
            <a:r>
              <a:rPr lang="en-US" dirty="0" err="1">
                <a:ln>
                  <a:solidFill>
                    <a:prstClr val="black">
                      <a:lumMod val="75000"/>
                      <a:lumOff val="25000"/>
                      <a:alpha val="10000"/>
                    </a:prstClr>
                  </a:solidFill>
                </a:ln>
                <a:solidFill>
                  <a:prstClr val="white"/>
                </a:solidFill>
                <a:effectLst/>
              </a:rPr>
              <a:t>KArLE</a:t>
            </a:r>
            <a:r>
              <a:rPr lang="en-US" dirty="0">
                <a:ln>
                  <a:solidFill>
                    <a:prstClr val="black">
                      <a:lumMod val="75000"/>
                      <a:lumOff val="25000"/>
                      <a:alpha val="10000"/>
                    </a:prstClr>
                  </a:solidFill>
                </a:ln>
                <a:solidFill>
                  <a:prstClr val="white"/>
                </a:solidFill>
                <a:effectLst/>
              </a:rPr>
              <a:t> system a </a:t>
            </a:r>
            <a:r>
              <a:rPr kumimoji="0" lang="en-US" sz="2000" b="0" i="0" u="none" strike="noStrike" kern="1200" cap="none" spc="0" normalizeH="0" baseline="0" noProof="0" dirty="0">
                <a:ln>
                  <a:solidFill>
                    <a:prstClr val="black">
                      <a:lumMod val="75000"/>
                      <a:lumOff val="25000"/>
                      <a:alpha val="10000"/>
                    </a:prstClr>
                  </a:solidFill>
                </a:ln>
                <a:solidFill>
                  <a:prstClr val="white"/>
                </a:solidFill>
                <a:effectLst/>
                <a:uLnTx/>
                <a:uFillTx/>
                <a:latin typeface="Calisto MT" panose="02040603050505030304"/>
                <a:ea typeface="+mn-ea"/>
                <a:cs typeface="+mn-cs"/>
              </a:rPr>
              <a:t>3D printed electroplated optomechanical structure was designed and fabricated to demonstrate the rapid reduction in lead time, mass and cost enabled by this technology. Additive manufacturing reduced the number of parts in the assembly from 12 parts to 2 parts.</a:t>
            </a:r>
          </a:p>
        </p:txBody>
      </p:sp>
      <p:sp>
        <p:nvSpPr>
          <p:cNvPr id="20" name="Subtitle 2"/>
          <p:cNvSpPr txBox="1">
            <a:spLocks/>
          </p:cNvSpPr>
          <p:nvPr/>
        </p:nvSpPr>
        <p:spPr>
          <a:xfrm>
            <a:off x="2592532" y="5674776"/>
            <a:ext cx="3817995" cy="378388"/>
          </a:xfrm>
          <a:prstGeom prst="rect">
            <a:avLst/>
          </a:prstGeom>
          <a:effectLst>
            <a:outerShdw blurRad="25400" dir="17880000">
              <a:srgbClr val="000000">
                <a:alpha val="46000"/>
              </a:srgbClr>
            </a:outerShdw>
          </a:effectLst>
        </p:spPr>
        <p:txBody>
          <a:bodyPr vert="horz" lIns="91440" tIns="45720" rIns="91440" bIns="45720" rtlCol="0" anchor="t">
            <a:normAutofit fontScale="62500" lnSpcReduction="20000"/>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0" marR="0" lvl="0" indent="0" algn="ctr" defTabSz="457200" rtl="0" eaLnBrk="1" fontAlgn="auto" latinLnBrk="0" hangingPunct="1">
              <a:lnSpc>
                <a:spcPct val="100000"/>
              </a:lnSpc>
              <a:spcBef>
                <a:spcPts val="50"/>
              </a:spcBef>
              <a:spcAft>
                <a:spcPts val="50"/>
              </a:spcAft>
              <a:buClr>
                <a:srgbClr val="DADADA"/>
              </a:buClr>
              <a:buSzPct val="70000"/>
              <a:buFont typeface="Wingdings 2" charset="2"/>
              <a:buNone/>
              <a:tabLst/>
              <a:defRPr/>
            </a:pPr>
            <a:r>
              <a:rPr kumimoji="0" lang="en-US" sz="2000" b="0" i="0" u="none" strike="noStrike" kern="1200" cap="none" spc="0" normalizeH="0" baseline="0" noProof="0" dirty="0">
                <a:ln>
                  <a:solidFill>
                    <a:prstClr val="black">
                      <a:lumMod val="75000"/>
                      <a:lumOff val="25000"/>
                      <a:alpha val="10000"/>
                    </a:prstClr>
                  </a:solidFill>
                </a:ln>
                <a:solidFill>
                  <a:prstClr val="white"/>
                </a:solidFill>
                <a:effectLst/>
                <a:uLnTx/>
                <a:uFillTx/>
                <a:latin typeface="Calisto MT" panose="02040603050505030304"/>
                <a:ea typeface="+mn-ea"/>
                <a:cs typeface="+mn-cs"/>
              </a:rPr>
              <a:t>Traditional Machining Compared to 3D Printing </a:t>
            </a:r>
            <a:endParaRPr kumimoji="0" lang="en-US" sz="20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Calisto MT" panose="02040603050505030304"/>
              <a:ea typeface="+mn-ea"/>
              <a:cs typeface="+mn-cs"/>
            </a:endParaRPr>
          </a:p>
        </p:txBody>
      </p:sp>
      <p:graphicFrame>
        <p:nvGraphicFramePr>
          <p:cNvPr id="10" name="Table 9">
            <a:extLst>
              <a:ext uri="{FF2B5EF4-FFF2-40B4-BE49-F238E27FC236}">
                <a16:creationId xmlns:a16="http://schemas.microsoft.com/office/drawing/2014/main" id="{075939DB-1CF4-4CBB-9262-0A110C5FB710}"/>
              </a:ext>
            </a:extLst>
          </p:cNvPr>
          <p:cNvGraphicFramePr>
            <a:graphicFrameLocks noGrp="1"/>
          </p:cNvGraphicFramePr>
          <p:nvPr>
            <p:extLst>
              <p:ext uri="{D42A27DB-BD31-4B8C-83A1-F6EECF244321}">
                <p14:modId xmlns:p14="http://schemas.microsoft.com/office/powerpoint/2010/main" val="3872055427"/>
              </p:ext>
            </p:extLst>
          </p:nvPr>
        </p:nvGraphicFramePr>
        <p:xfrm>
          <a:off x="673177" y="4343588"/>
          <a:ext cx="7656706" cy="1272485"/>
        </p:xfrm>
        <a:graphic>
          <a:graphicData uri="http://schemas.openxmlformats.org/drawingml/2006/table">
            <a:tbl>
              <a:tblPr firstRow="1" firstCol="1" bandRow="1"/>
              <a:tblGrid>
                <a:gridCol w="3274289">
                  <a:extLst>
                    <a:ext uri="{9D8B030D-6E8A-4147-A177-3AD203B41FA5}">
                      <a16:colId xmlns:a16="http://schemas.microsoft.com/office/drawing/2014/main" val="2602950364"/>
                    </a:ext>
                  </a:extLst>
                </a:gridCol>
                <a:gridCol w="1100971">
                  <a:extLst>
                    <a:ext uri="{9D8B030D-6E8A-4147-A177-3AD203B41FA5}">
                      <a16:colId xmlns:a16="http://schemas.microsoft.com/office/drawing/2014/main" val="2226537321"/>
                    </a:ext>
                  </a:extLst>
                </a:gridCol>
                <a:gridCol w="1024367">
                  <a:extLst>
                    <a:ext uri="{9D8B030D-6E8A-4147-A177-3AD203B41FA5}">
                      <a16:colId xmlns:a16="http://schemas.microsoft.com/office/drawing/2014/main" val="1092470533"/>
                    </a:ext>
                  </a:extLst>
                </a:gridCol>
                <a:gridCol w="2257079">
                  <a:extLst>
                    <a:ext uri="{9D8B030D-6E8A-4147-A177-3AD203B41FA5}">
                      <a16:colId xmlns:a16="http://schemas.microsoft.com/office/drawing/2014/main" val="415081151"/>
                    </a:ext>
                  </a:extLst>
                </a:gridCol>
              </a:tblGrid>
              <a:tr h="254497">
                <a:tc>
                  <a:txBody>
                    <a:bodyPr/>
                    <a:lstStyle/>
                    <a:p>
                      <a:pPr marL="0" marR="0">
                        <a:spcBef>
                          <a:spcPts val="0"/>
                        </a:spcBef>
                        <a:spcAft>
                          <a:spcPts val="0"/>
                        </a:spcAft>
                      </a:pPr>
                      <a:r>
                        <a:rPr lang="en-US" sz="1600" dirty="0">
                          <a:solidFill>
                            <a:srgbClr val="FFFFFF"/>
                          </a:solidFill>
                          <a:effectLst/>
                          <a:latin typeface="Calibri" panose="020F0502020204030204" pitchFamily="34" charset="0"/>
                          <a:ea typeface="Calibri" panose="020F0502020204030204" pitchFamily="34" charset="0"/>
                        </a:rPr>
                        <a:t>Material </a:t>
                      </a:r>
                      <a:endParaRPr lang="en-US" sz="1600" dirty="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solidFill>
                      <a:srgbClr val="000000"/>
                    </a:solidFill>
                  </a:tcPr>
                </a:tc>
                <a:tc>
                  <a:txBody>
                    <a:bodyPr/>
                    <a:lstStyle/>
                    <a:p>
                      <a:pPr marL="0" marR="0">
                        <a:spcBef>
                          <a:spcPts val="0"/>
                        </a:spcBef>
                        <a:spcAft>
                          <a:spcPts val="0"/>
                        </a:spcAft>
                      </a:pPr>
                      <a:r>
                        <a:rPr lang="en-US" sz="1600">
                          <a:solidFill>
                            <a:srgbClr val="FFFFFF"/>
                          </a:solidFill>
                          <a:effectLst/>
                          <a:latin typeface="Calibri" panose="020F0502020204030204" pitchFamily="34" charset="0"/>
                          <a:ea typeface="Calibri" panose="020F0502020204030204" pitchFamily="34" charset="0"/>
                        </a:rPr>
                        <a:t>Cost (USD)</a:t>
                      </a:r>
                      <a:endParaRPr lang="en-US" sz="16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solidFill>
                      <a:srgbClr val="000000"/>
                    </a:solidFill>
                  </a:tcPr>
                </a:tc>
                <a:tc>
                  <a:txBody>
                    <a:bodyPr/>
                    <a:lstStyle/>
                    <a:p>
                      <a:pPr marL="0" marR="0" algn="ctr">
                        <a:spcBef>
                          <a:spcPts val="0"/>
                        </a:spcBef>
                        <a:spcAft>
                          <a:spcPts val="0"/>
                        </a:spcAft>
                      </a:pPr>
                      <a:r>
                        <a:rPr lang="en-US" sz="1600">
                          <a:solidFill>
                            <a:srgbClr val="FFFFFF"/>
                          </a:solidFill>
                          <a:effectLst/>
                          <a:latin typeface="Calibri" panose="020F0502020204030204" pitchFamily="34" charset="0"/>
                          <a:ea typeface="Calibri" panose="020F0502020204030204" pitchFamily="34" charset="0"/>
                        </a:rPr>
                        <a:t>Mass (g)</a:t>
                      </a:r>
                      <a:endParaRPr lang="en-US" sz="16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solidFill>
                      <a:srgbClr val="000000"/>
                    </a:solidFill>
                  </a:tcPr>
                </a:tc>
                <a:tc>
                  <a:txBody>
                    <a:bodyPr/>
                    <a:lstStyle/>
                    <a:p>
                      <a:pPr marL="0" marR="0" algn="ctr">
                        <a:spcBef>
                          <a:spcPts val="0"/>
                        </a:spcBef>
                        <a:spcAft>
                          <a:spcPts val="0"/>
                        </a:spcAft>
                      </a:pPr>
                      <a:r>
                        <a:rPr lang="en-US" sz="1600" dirty="0">
                          <a:solidFill>
                            <a:srgbClr val="FFFFFF"/>
                          </a:solidFill>
                          <a:effectLst/>
                          <a:latin typeface="Calibri" panose="020F0502020204030204" pitchFamily="34" charset="0"/>
                          <a:ea typeface="Calibri" panose="020F0502020204030204" pitchFamily="34" charset="0"/>
                        </a:rPr>
                        <a:t>Lead Time (Days)</a:t>
                      </a:r>
                      <a:endParaRPr lang="en-US" sz="1600" dirty="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solidFill>
                      <a:srgbClr val="000000"/>
                    </a:solidFill>
                  </a:tcPr>
                </a:tc>
                <a:extLst>
                  <a:ext uri="{0D108BD9-81ED-4DB2-BD59-A6C34878D82A}">
                    <a16:rowId xmlns:a16="http://schemas.microsoft.com/office/drawing/2014/main" val="2623607226"/>
                  </a:ext>
                </a:extLst>
              </a:tr>
              <a:tr h="254497">
                <a:tc>
                  <a:txBody>
                    <a:bodyPr/>
                    <a:lstStyle/>
                    <a:p>
                      <a:pPr marL="0" marR="0">
                        <a:spcBef>
                          <a:spcPts val="0"/>
                        </a:spcBef>
                        <a:spcAft>
                          <a:spcPts val="0"/>
                        </a:spcAft>
                      </a:pPr>
                      <a:r>
                        <a:rPr lang="en-US" sz="1600">
                          <a:solidFill>
                            <a:srgbClr val="000000"/>
                          </a:solidFill>
                          <a:effectLst/>
                          <a:latin typeface="Calibri" panose="020F0502020204030204" pitchFamily="34" charset="0"/>
                          <a:ea typeface="Calibri" panose="020F0502020204030204" pitchFamily="34" charset="0"/>
                        </a:rPr>
                        <a:t>Copper-Nickel Electroplated 3D Print</a:t>
                      </a:r>
                      <a:endParaRPr lang="en-US" sz="16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solidFill>
                      <a:srgbClr val="70AD47"/>
                    </a:solidFill>
                  </a:tcPr>
                </a:tc>
                <a:tc>
                  <a:txBody>
                    <a:bodyPr/>
                    <a:lstStyle/>
                    <a:p>
                      <a:pPr marL="0" marR="0" algn="r">
                        <a:spcBef>
                          <a:spcPts val="0"/>
                        </a:spcBef>
                        <a:spcAft>
                          <a:spcPts val="0"/>
                        </a:spcAft>
                      </a:pPr>
                      <a:r>
                        <a:rPr lang="en-US" sz="1600">
                          <a:solidFill>
                            <a:srgbClr val="000000"/>
                          </a:solidFill>
                          <a:effectLst/>
                          <a:latin typeface="Calibri" panose="020F0502020204030204" pitchFamily="34" charset="0"/>
                          <a:ea typeface="Calibri" panose="020F0502020204030204" pitchFamily="34" charset="0"/>
                        </a:rPr>
                        <a:t>$1,131.60</a:t>
                      </a:r>
                      <a:endParaRPr lang="en-US" sz="16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solidFill>
                      <a:srgbClr val="70AD47"/>
                    </a:solidFill>
                  </a:tcPr>
                </a:tc>
                <a:tc>
                  <a:txBody>
                    <a:bodyPr/>
                    <a:lstStyle/>
                    <a:p>
                      <a:pPr marL="0" marR="0" algn="ctr">
                        <a:spcBef>
                          <a:spcPts val="0"/>
                        </a:spcBef>
                        <a:spcAft>
                          <a:spcPts val="0"/>
                        </a:spcAft>
                      </a:pPr>
                      <a:r>
                        <a:rPr lang="en-US" sz="1600" dirty="0">
                          <a:solidFill>
                            <a:srgbClr val="000000"/>
                          </a:solidFill>
                          <a:effectLst/>
                          <a:latin typeface="Calibri" panose="020F0502020204030204" pitchFamily="34" charset="0"/>
                          <a:ea typeface="Calibri" panose="020F0502020204030204" pitchFamily="34" charset="0"/>
                        </a:rPr>
                        <a:t>0.59</a:t>
                      </a:r>
                      <a:endParaRPr lang="en-US" sz="1600" dirty="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solidFill>
                      <a:srgbClr val="70AD47"/>
                    </a:solidFill>
                  </a:tcPr>
                </a:tc>
                <a:tc>
                  <a:txBody>
                    <a:bodyPr/>
                    <a:lstStyle/>
                    <a:p>
                      <a:pPr marL="0" marR="0" algn="ctr">
                        <a:spcBef>
                          <a:spcPts val="0"/>
                        </a:spcBef>
                        <a:spcAft>
                          <a:spcPts val="0"/>
                        </a:spcAft>
                      </a:pPr>
                      <a:r>
                        <a:rPr lang="en-US" sz="1600">
                          <a:solidFill>
                            <a:srgbClr val="000000"/>
                          </a:solidFill>
                          <a:effectLst/>
                          <a:latin typeface="Calibri" panose="020F0502020204030204" pitchFamily="34" charset="0"/>
                          <a:ea typeface="Calibri" panose="020F0502020204030204" pitchFamily="34" charset="0"/>
                        </a:rPr>
                        <a:t>7</a:t>
                      </a:r>
                      <a:endParaRPr lang="en-US" sz="16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solidFill>
                      <a:srgbClr val="70AD47"/>
                    </a:solidFill>
                  </a:tcPr>
                </a:tc>
                <a:extLst>
                  <a:ext uri="{0D108BD9-81ED-4DB2-BD59-A6C34878D82A}">
                    <a16:rowId xmlns:a16="http://schemas.microsoft.com/office/drawing/2014/main" val="3962382765"/>
                  </a:ext>
                </a:extLst>
              </a:tr>
              <a:tr h="254497">
                <a:tc>
                  <a:txBody>
                    <a:bodyPr/>
                    <a:lstStyle/>
                    <a:p>
                      <a:pPr marL="0" marR="0">
                        <a:spcBef>
                          <a:spcPts val="0"/>
                        </a:spcBef>
                        <a:spcAft>
                          <a:spcPts val="0"/>
                        </a:spcAft>
                      </a:pPr>
                      <a:r>
                        <a:rPr lang="en-US" sz="1600">
                          <a:solidFill>
                            <a:srgbClr val="000000"/>
                          </a:solidFill>
                          <a:effectLst/>
                          <a:latin typeface="Calibri" panose="020F0502020204030204" pitchFamily="34" charset="0"/>
                          <a:ea typeface="Calibri" panose="020F0502020204030204" pitchFamily="34" charset="0"/>
                        </a:rPr>
                        <a:t>Aluminum (Al6061)</a:t>
                      </a:r>
                      <a:endParaRPr lang="en-US" sz="16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solidFill>
                      <a:srgbClr val="B4C6E7"/>
                    </a:solidFill>
                  </a:tcPr>
                </a:tc>
                <a:tc>
                  <a:txBody>
                    <a:bodyPr/>
                    <a:lstStyle/>
                    <a:p>
                      <a:pPr marL="0" marR="0" algn="r">
                        <a:spcBef>
                          <a:spcPts val="0"/>
                        </a:spcBef>
                        <a:spcAft>
                          <a:spcPts val="0"/>
                        </a:spcAft>
                      </a:pPr>
                      <a:r>
                        <a:rPr lang="en-US" sz="1600">
                          <a:solidFill>
                            <a:srgbClr val="000000"/>
                          </a:solidFill>
                          <a:effectLst/>
                          <a:latin typeface="Calibri" panose="020F0502020204030204" pitchFamily="34" charset="0"/>
                          <a:ea typeface="Calibri" panose="020F0502020204030204" pitchFamily="34" charset="0"/>
                        </a:rPr>
                        <a:t>$1,795.80</a:t>
                      </a:r>
                      <a:endParaRPr lang="en-US" sz="16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solidFill>
                      <a:srgbClr val="B4C6E7"/>
                    </a:solidFill>
                  </a:tcPr>
                </a:tc>
                <a:tc>
                  <a:txBody>
                    <a:bodyPr/>
                    <a:lstStyle/>
                    <a:p>
                      <a:pPr marL="0" marR="0" algn="ctr">
                        <a:spcBef>
                          <a:spcPts val="0"/>
                        </a:spcBef>
                        <a:spcAft>
                          <a:spcPts val="0"/>
                        </a:spcAft>
                      </a:pPr>
                      <a:r>
                        <a:rPr lang="en-US" sz="1600">
                          <a:solidFill>
                            <a:srgbClr val="000000"/>
                          </a:solidFill>
                          <a:effectLst/>
                          <a:latin typeface="Calibri" panose="020F0502020204030204" pitchFamily="34" charset="0"/>
                          <a:ea typeface="Calibri" panose="020F0502020204030204" pitchFamily="34" charset="0"/>
                        </a:rPr>
                        <a:t>0.82</a:t>
                      </a:r>
                      <a:endParaRPr lang="en-US" sz="16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solidFill>
                      <a:srgbClr val="B4C6E7"/>
                    </a:solidFill>
                  </a:tcPr>
                </a:tc>
                <a:tc>
                  <a:txBody>
                    <a:bodyPr/>
                    <a:lstStyle/>
                    <a:p>
                      <a:pPr marL="0" marR="0" algn="ctr">
                        <a:spcBef>
                          <a:spcPts val="0"/>
                        </a:spcBef>
                        <a:spcAft>
                          <a:spcPts val="0"/>
                        </a:spcAft>
                      </a:pPr>
                      <a:r>
                        <a:rPr lang="en-US" sz="1600">
                          <a:solidFill>
                            <a:srgbClr val="000000"/>
                          </a:solidFill>
                          <a:effectLst/>
                          <a:latin typeface="Calibri" panose="020F0502020204030204" pitchFamily="34" charset="0"/>
                          <a:ea typeface="Calibri" panose="020F0502020204030204" pitchFamily="34" charset="0"/>
                        </a:rPr>
                        <a:t>23</a:t>
                      </a:r>
                      <a:endParaRPr lang="en-US" sz="16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solidFill>
                      <a:srgbClr val="B4C6E7"/>
                    </a:solidFill>
                  </a:tcPr>
                </a:tc>
                <a:extLst>
                  <a:ext uri="{0D108BD9-81ED-4DB2-BD59-A6C34878D82A}">
                    <a16:rowId xmlns:a16="http://schemas.microsoft.com/office/drawing/2014/main" val="2983013830"/>
                  </a:ext>
                </a:extLst>
              </a:tr>
              <a:tr h="254497">
                <a:tc>
                  <a:txBody>
                    <a:bodyPr/>
                    <a:lstStyle/>
                    <a:p>
                      <a:pPr marL="0" marR="0">
                        <a:spcBef>
                          <a:spcPts val="0"/>
                        </a:spcBef>
                        <a:spcAft>
                          <a:spcPts val="0"/>
                        </a:spcAft>
                      </a:pPr>
                      <a:r>
                        <a:rPr lang="en-US" sz="1600" dirty="0">
                          <a:solidFill>
                            <a:srgbClr val="000000"/>
                          </a:solidFill>
                          <a:effectLst/>
                          <a:latin typeface="Calibri" panose="020F0502020204030204" pitchFamily="34" charset="0"/>
                          <a:ea typeface="Calibri" panose="020F0502020204030204" pitchFamily="34" charset="0"/>
                        </a:rPr>
                        <a:t>Stainless Steel (304L)</a:t>
                      </a:r>
                      <a:endParaRPr lang="en-US" sz="1600" dirty="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solidFill>
                      <a:srgbClr val="A5A5A5"/>
                    </a:solidFill>
                  </a:tcPr>
                </a:tc>
                <a:tc>
                  <a:txBody>
                    <a:bodyPr/>
                    <a:lstStyle/>
                    <a:p>
                      <a:pPr marL="0" marR="0" algn="r">
                        <a:spcBef>
                          <a:spcPts val="0"/>
                        </a:spcBef>
                        <a:spcAft>
                          <a:spcPts val="0"/>
                        </a:spcAft>
                      </a:pPr>
                      <a:r>
                        <a:rPr lang="en-US" sz="1600">
                          <a:solidFill>
                            <a:srgbClr val="000000"/>
                          </a:solidFill>
                          <a:effectLst/>
                          <a:latin typeface="Calibri" panose="020F0502020204030204" pitchFamily="34" charset="0"/>
                          <a:ea typeface="Calibri" panose="020F0502020204030204" pitchFamily="34" charset="0"/>
                        </a:rPr>
                        <a:t>$3,657.00</a:t>
                      </a:r>
                      <a:endParaRPr lang="en-US" sz="16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solidFill>
                      <a:srgbClr val="A5A5A5"/>
                    </a:solidFill>
                  </a:tcPr>
                </a:tc>
                <a:tc>
                  <a:txBody>
                    <a:bodyPr/>
                    <a:lstStyle/>
                    <a:p>
                      <a:pPr marL="0" marR="0" algn="ctr">
                        <a:spcBef>
                          <a:spcPts val="0"/>
                        </a:spcBef>
                        <a:spcAft>
                          <a:spcPts val="0"/>
                        </a:spcAft>
                      </a:pPr>
                      <a:r>
                        <a:rPr lang="en-US" sz="1600">
                          <a:solidFill>
                            <a:srgbClr val="000000"/>
                          </a:solidFill>
                          <a:effectLst/>
                          <a:latin typeface="Calibri" panose="020F0502020204030204" pitchFamily="34" charset="0"/>
                          <a:ea typeface="Calibri" panose="020F0502020204030204" pitchFamily="34" charset="0"/>
                        </a:rPr>
                        <a:t>2.46</a:t>
                      </a:r>
                      <a:endParaRPr lang="en-US" sz="16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solidFill>
                      <a:srgbClr val="A5A5A5"/>
                    </a:solidFill>
                  </a:tcPr>
                </a:tc>
                <a:tc>
                  <a:txBody>
                    <a:bodyPr/>
                    <a:lstStyle/>
                    <a:p>
                      <a:pPr marL="0" marR="0" algn="ctr">
                        <a:spcBef>
                          <a:spcPts val="0"/>
                        </a:spcBef>
                        <a:spcAft>
                          <a:spcPts val="0"/>
                        </a:spcAft>
                      </a:pPr>
                      <a:r>
                        <a:rPr lang="en-US" sz="1600">
                          <a:solidFill>
                            <a:srgbClr val="000000"/>
                          </a:solidFill>
                          <a:effectLst/>
                          <a:latin typeface="Calibri" panose="020F0502020204030204" pitchFamily="34" charset="0"/>
                          <a:ea typeface="Calibri" panose="020F0502020204030204" pitchFamily="34" charset="0"/>
                        </a:rPr>
                        <a:t>23</a:t>
                      </a:r>
                      <a:endParaRPr lang="en-US" sz="16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solidFill>
                      <a:srgbClr val="A5A5A5"/>
                    </a:solidFill>
                  </a:tcPr>
                </a:tc>
                <a:extLst>
                  <a:ext uri="{0D108BD9-81ED-4DB2-BD59-A6C34878D82A}">
                    <a16:rowId xmlns:a16="http://schemas.microsoft.com/office/drawing/2014/main" val="1832836813"/>
                  </a:ext>
                </a:extLst>
              </a:tr>
              <a:tr h="254497">
                <a:tc>
                  <a:txBody>
                    <a:bodyPr/>
                    <a:lstStyle/>
                    <a:p>
                      <a:pPr marL="0" marR="0">
                        <a:spcBef>
                          <a:spcPts val="0"/>
                        </a:spcBef>
                        <a:spcAft>
                          <a:spcPts val="0"/>
                        </a:spcAft>
                      </a:pPr>
                      <a:r>
                        <a:rPr lang="en-US" sz="1600">
                          <a:solidFill>
                            <a:srgbClr val="000000"/>
                          </a:solidFill>
                          <a:effectLst/>
                          <a:latin typeface="Calibri" panose="020F0502020204030204" pitchFamily="34" charset="0"/>
                          <a:ea typeface="Calibri" panose="020F0502020204030204" pitchFamily="34" charset="0"/>
                        </a:rPr>
                        <a:t>Titanium (Grade 1)</a:t>
                      </a:r>
                      <a:endParaRPr lang="en-US" sz="16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solidFill>
                      <a:srgbClr val="ED7D31"/>
                    </a:solidFill>
                  </a:tcPr>
                </a:tc>
                <a:tc>
                  <a:txBody>
                    <a:bodyPr/>
                    <a:lstStyle/>
                    <a:p>
                      <a:pPr marL="0" marR="0" algn="r">
                        <a:spcBef>
                          <a:spcPts val="0"/>
                        </a:spcBef>
                        <a:spcAft>
                          <a:spcPts val="0"/>
                        </a:spcAft>
                      </a:pPr>
                      <a:r>
                        <a:rPr lang="en-US" sz="1600" dirty="0">
                          <a:solidFill>
                            <a:srgbClr val="000000"/>
                          </a:solidFill>
                          <a:effectLst/>
                          <a:latin typeface="Calibri" panose="020F0502020204030204" pitchFamily="34" charset="0"/>
                          <a:ea typeface="Calibri" panose="020F0502020204030204" pitchFamily="34" charset="0"/>
                        </a:rPr>
                        <a:t>$3,702.00</a:t>
                      </a:r>
                      <a:endParaRPr lang="en-US" sz="1600" dirty="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solidFill>
                      <a:srgbClr val="ED7D31"/>
                    </a:solidFill>
                  </a:tcPr>
                </a:tc>
                <a:tc>
                  <a:txBody>
                    <a:bodyPr/>
                    <a:lstStyle/>
                    <a:p>
                      <a:pPr marL="0" marR="0" algn="ctr">
                        <a:spcBef>
                          <a:spcPts val="0"/>
                        </a:spcBef>
                        <a:spcAft>
                          <a:spcPts val="0"/>
                        </a:spcAft>
                      </a:pPr>
                      <a:r>
                        <a:rPr lang="en-US" sz="1600" dirty="0">
                          <a:solidFill>
                            <a:srgbClr val="000000"/>
                          </a:solidFill>
                          <a:effectLst/>
                          <a:latin typeface="Calibri" panose="020F0502020204030204" pitchFamily="34" charset="0"/>
                          <a:ea typeface="Calibri" panose="020F0502020204030204" pitchFamily="34" charset="0"/>
                        </a:rPr>
                        <a:t>1.36</a:t>
                      </a:r>
                      <a:endParaRPr lang="en-US" sz="1600" dirty="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solidFill>
                      <a:srgbClr val="ED7D31"/>
                    </a:solidFill>
                  </a:tcPr>
                </a:tc>
                <a:tc>
                  <a:txBody>
                    <a:bodyPr/>
                    <a:lstStyle/>
                    <a:p>
                      <a:pPr marL="0" marR="0" algn="ctr">
                        <a:spcBef>
                          <a:spcPts val="0"/>
                        </a:spcBef>
                        <a:spcAft>
                          <a:spcPts val="0"/>
                        </a:spcAft>
                      </a:pPr>
                      <a:r>
                        <a:rPr lang="en-US" sz="1600" dirty="0">
                          <a:solidFill>
                            <a:srgbClr val="000000"/>
                          </a:solidFill>
                          <a:effectLst/>
                          <a:latin typeface="Calibri" panose="020F0502020204030204" pitchFamily="34" charset="0"/>
                          <a:ea typeface="Calibri" panose="020F0502020204030204" pitchFamily="34" charset="0"/>
                        </a:rPr>
                        <a:t>23</a:t>
                      </a:r>
                      <a:endParaRPr lang="en-US" sz="1600" dirty="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solidFill>
                      <a:srgbClr val="ED7D31"/>
                    </a:solidFill>
                  </a:tcPr>
                </a:tc>
                <a:extLst>
                  <a:ext uri="{0D108BD9-81ED-4DB2-BD59-A6C34878D82A}">
                    <a16:rowId xmlns:a16="http://schemas.microsoft.com/office/drawing/2014/main" val="1310064679"/>
                  </a:ext>
                </a:extLst>
              </a:tr>
            </a:tbl>
          </a:graphicData>
        </a:graphic>
      </p:graphicFrame>
      <p:sp>
        <p:nvSpPr>
          <p:cNvPr id="3" name="Footer Placeholder 2">
            <a:extLst>
              <a:ext uri="{FF2B5EF4-FFF2-40B4-BE49-F238E27FC236}">
                <a16:creationId xmlns:a16="http://schemas.microsoft.com/office/drawing/2014/main" id="{79CFCC65-DF84-43AD-A29C-25D92C90F1E2}"/>
              </a:ext>
            </a:extLst>
          </p:cNvPr>
          <p:cNvSpPr>
            <a:spLocks noGrp="1"/>
          </p:cNvSpPr>
          <p:nvPr>
            <p:ph type="ftr" sz="quarter" idx="11"/>
          </p:nvPr>
        </p:nvSpPr>
        <p:spPr>
          <a:xfrm>
            <a:off x="825998" y="6490255"/>
            <a:ext cx="6672865" cy="365125"/>
          </a:xfrm>
        </p:spPr>
        <p:txBody>
          <a:bodyPr/>
          <a:lstStyle/>
          <a:p>
            <a:r>
              <a:rPr lang="en-US"/>
              <a:t>RAPID + TCT 2023</a:t>
            </a:r>
            <a:endParaRPr lang="en-US" dirty="0"/>
          </a:p>
        </p:txBody>
      </p:sp>
      <p:sp>
        <p:nvSpPr>
          <p:cNvPr id="4" name="Slide Number Placeholder 3">
            <a:extLst>
              <a:ext uri="{FF2B5EF4-FFF2-40B4-BE49-F238E27FC236}">
                <a16:creationId xmlns:a16="http://schemas.microsoft.com/office/drawing/2014/main" id="{021C590C-FE0F-4B81-9811-EF536EE85D1E}"/>
              </a:ext>
            </a:extLst>
          </p:cNvPr>
          <p:cNvSpPr>
            <a:spLocks noGrp="1"/>
          </p:cNvSpPr>
          <p:nvPr>
            <p:ph type="sldNum" sz="quarter" idx="12"/>
          </p:nvPr>
        </p:nvSpPr>
        <p:spPr>
          <a:xfrm>
            <a:off x="10612457" y="6490254"/>
            <a:ext cx="753545" cy="365125"/>
          </a:xfrm>
        </p:spPr>
        <p:txBody>
          <a:bodyPr/>
          <a:lstStyle/>
          <a:p>
            <a:fld id="{D678B743-A83A-47E3-B490-1AF6C50E888E}" type="slidenum">
              <a:rPr lang="en-US" smtClean="0"/>
              <a:t>11</a:t>
            </a:fld>
            <a:endParaRPr lang="en-US" dirty="0"/>
          </a:p>
        </p:txBody>
      </p:sp>
      <p:pic>
        <p:nvPicPr>
          <p:cNvPr id="15" name="Picture 14">
            <a:extLst>
              <a:ext uri="{FF2B5EF4-FFF2-40B4-BE49-F238E27FC236}">
                <a16:creationId xmlns:a16="http://schemas.microsoft.com/office/drawing/2014/main" id="{8D1334C3-F23E-49C0-A5FA-88B9099297C8}"/>
              </a:ext>
            </a:extLst>
          </p:cNvPr>
          <p:cNvPicPr>
            <a:picLocks noChangeAspect="1"/>
          </p:cNvPicPr>
          <p:nvPr/>
        </p:nvPicPr>
        <p:blipFill rotWithShape="1">
          <a:blip r:embed="rId4"/>
          <a:srcRect l="17801"/>
          <a:stretch/>
        </p:blipFill>
        <p:spPr>
          <a:xfrm>
            <a:off x="8742800" y="2233132"/>
            <a:ext cx="2921581" cy="2682472"/>
          </a:xfrm>
          <a:prstGeom prst="rect">
            <a:avLst/>
          </a:prstGeom>
        </p:spPr>
      </p:pic>
      <p:sp>
        <p:nvSpPr>
          <p:cNvPr id="16" name="Subtitle 2">
            <a:extLst>
              <a:ext uri="{FF2B5EF4-FFF2-40B4-BE49-F238E27FC236}">
                <a16:creationId xmlns:a16="http://schemas.microsoft.com/office/drawing/2014/main" id="{30DF04E3-BA71-4FB4-8C4C-D1EC91ABBCBF}"/>
              </a:ext>
            </a:extLst>
          </p:cNvPr>
          <p:cNvSpPr txBox="1">
            <a:spLocks/>
          </p:cNvSpPr>
          <p:nvPr/>
        </p:nvSpPr>
        <p:spPr>
          <a:xfrm>
            <a:off x="7088275" y="1729750"/>
            <a:ext cx="2374358" cy="605267"/>
          </a:xfrm>
          <a:prstGeom prst="rect">
            <a:avLst/>
          </a:prstGeom>
          <a:effectLst>
            <a:outerShdw blurRad="25400" dir="17880000">
              <a:srgbClr val="000000">
                <a:alpha val="46000"/>
              </a:srgbClr>
            </a:outerShdw>
          </a:effectLst>
        </p:spPr>
        <p:txBody>
          <a:bodyPr vert="horz" lIns="91440" tIns="45720" rIns="91440" bIns="45720" rtlCol="0" anchor="t">
            <a:normAutofit fontScale="55000" lnSpcReduction="20000"/>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0" marR="0" lvl="0" indent="0" algn="ctr" defTabSz="457200" rtl="0" eaLnBrk="1" fontAlgn="auto" latinLnBrk="0" hangingPunct="1">
              <a:lnSpc>
                <a:spcPct val="100000"/>
              </a:lnSpc>
              <a:spcBef>
                <a:spcPct val="20000"/>
              </a:spcBef>
              <a:spcAft>
                <a:spcPts val="600"/>
              </a:spcAft>
              <a:buClr>
                <a:srgbClr val="DADADA"/>
              </a:buClr>
              <a:buSzPct val="70000"/>
              <a:buFont typeface="Wingdings 2" charset="2"/>
              <a:buNone/>
              <a:tabLst/>
              <a:defRPr/>
            </a:pPr>
            <a:r>
              <a:rPr kumimoji="0" lang="en-US" sz="20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Calisto MT" panose="02040603050505030304"/>
                <a:ea typeface="+mn-ea"/>
                <a:cs typeface="+mn-cs"/>
              </a:rPr>
              <a:t>Custom mounts &amp; bracketing for the optical system that will be fabricated for the instrument</a:t>
            </a:r>
          </a:p>
          <a:p>
            <a:pPr marL="0" marR="0" lvl="0" indent="0" algn="just" defTabSz="457200" rtl="0" eaLnBrk="1" fontAlgn="auto" latinLnBrk="0" hangingPunct="1">
              <a:lnSpc>
                <a:spcPct val="100000"/>
              </a:lnSpc>
              <a:spcBef>
                <a:spcPct val="20000"/>
              </a:spcBef>
              <a:spcAft>
                <a:spcPts val="600"/>
              </a:spcAft>
              <a:buClr>
                <a:srgbClr val="DADADA"/>
              </a:buClr>
              <a:buSzPct val="70000"/>
              <a:buFont typeface="Wingdings 2" charset="2"/>
              <a:buNone/>
              <a:tabLst/>
              <a:defRPr/>
            </a:pPr>
            <a:endParaRPr kumimoji="0" lang="en-US" sz="20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Calisto MT" panose="02040603050505030304"/>
              <a:ea typeface="+mn-ea"/>
              <a:cs typeface="+mn-cs"/>
            </a:endParaRPr>
          </a:p>
        </p:txBody>
      </p:sp>
      <p:cxnSp>
        <p:nvCxnSpPr>
          <p:cNvPr id="17" name="Straight Arrow Connector 16">
            <a:extLst>
              <a:ext uri="{FF2B5EF4-FFF2-40B4-BE49-F238E27FC236}">
                <a16:creationId xmlns:a16="http://schemas.microsoft.com/office/drawing/2014/main" id="{16E4633A-E169-49D4-804D-64C9A1B1C395}"/>
              </a:ext>
            </a:extLst>
          </p:cNvPr>
          <p:cNvCxnSpPr>
            <a:cxnSpLocks/>
          </p:cNvCxnSpPr>
          <p:nvPr/>
        </p:nvCxnSpPr>
        <p:spPr>
          <a:xfrm>
            <a:off x="8184326" y="2324839"/>
            <a:ext cx="927444" cy="605267"/>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a16="http://schemas.microsoft.com/office/drawing/2014/main" id="{7B32E4C5-C81D-40D9-A453-752D86C5EDF7}"/>
              </a:ext>
            </a:extLst>
          </p:cNvPr>
          <p:cNvSpPr txBox="1">
            <a:spLocks/>
          </p:cNvSpPr>
          <p:nvPr/>
        </p:nvSpPr>
        <p:spPr>
          <a:xfrm>
            <a:off x="9632087" y="5025292"/>
            <a:ext cx="1396424" cy="378388"/>
          </a:xfrm>
          <a:prstGeom prst="rect">
            <a:avLst/>
          </a:prstGeom>
          <a:effectLst>
            <a:outerShdw blurRad="25400" dir="17880000">
              <a:srgbClr val="000000">
                <a:alpha val="46000"/>
              </a:srgbClr>
            </a:outerShdw>
          </a:effectLst>
        </p:spPr>
        <p:txBody>
          <a:bodyPr vert="horz" lIns="91440" tIns="45720" rIns="91440" bIns="45720" rtlCol="0" anchor="t">
            <a:normAutofit fontScale="40000" lnSpcReduction="20000"/>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0" marR="0" lvl="0" indent="0" algn="ctr" defTabSz="457200" rtl="0" eaLnBrk="1" fontAlgn="auto" latinLnBrk="0" hangingPunct="1">
              <a:lnSpc>
                <a:spcPct val="100000"/>
              </a:lnSpc>
              <a:spcBef>
                <a:spcPts val="50"/>
              </a:spcBef>
              <a:spcAft>
                <a:spcPts val="50"/>
              </a:spcAft>
              <a:buClr>
                <a:srgbClr val="DADADA"/>
              </a:buClr>
              <a:buSzPct val="70000"/>
              <a:buFont typeface="Wingdings 2" charset="2"/>
              <a:buNone/>
              <a:tabLst/>
              <a:defRPr/>
            </a:pPr>
            <a:r>
              <a:rPr kumimoji="0" lang="en-US" sz="2000" b="0" i="0" u="none" strike="noStrike" kern="1200" cap="none" spc="0" normalizeH="0" baseline="0" noProof="0" dirty="0" err="1">
                <a:ln>
                  <a:solidFill>
                    <a:prstClr val="black">
                      <a:lumMod val="75000"/>
                      <a:lumOff val="25000"/>
                      <a:alpha val="10000"/>
                    </a:prstClr>
                  </a:solidFill>
                </a:ln>
                <a:solidFill>
                  <a:prstClr val="white"/>
                </a:solidFill>
                <a:effectLst/>
                <a:uLnTx/>
                <a:uFillTx/>
                <a:latin typeface="Calisto MT" panose="02040603050505030304"/>
                <a:ea typeface="+mn-ea"/>
                <a:cs typeface="+mn-cs"/>
              </a:rPr>
              <a:t>KArLE</a:t>
            </a:r>
            <a:r>
              <a:rPr kumimoji="0" lang="en-US" sz="2000" b="0" i="0" u="none" strike="noStrike" kern="1200" cap="none" spc="0" normalizeH="0" baseline="0" noProof="0" dirty="0">
                <a:ln>
                  <a:solidFill>
                    <a:prstClr val="black">
                      <a:lumMod val="75000"/>
                      <a:lumOff val="25000"/>
                      <a:alpha val="10000"/>
                    </a:prstClr>
                  </a:solidFill>
                </a:ln>
                <a:solidFill>
                  <a:prstClr val="white"/>
                </a:solidFill>
                <a:effectLst/>
                <a:uLnTx/>
                <a:uFillTx/>
                <a:latin typeface="Calisto MT" panose="02040603050505030304"/>
                <a:ea typeface="+mn-ea"/>
                <a:cs typeface="+mn-cs"/>
              </a:rPr>
              <a:t> (Potassium Argon Laser Experiment)</a:t>
            </a:r>
            <a:endParaRPr kumimoji="0" lang="en-US" sz="20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Calisto MT" panose="02040603050505030304"/>
              <a:ea typeface="+mn-ea"/>
              <a:cs typeface="+mn-cs"/>
            </a:endParaRPr>
          </a:p>
        </p:txBody>
      </p:sp>
    </p:spTree>
    <p:extLst>
      <p:ext uri="{BB962C8B-B14F-4D97-AF65-F5344CB8AC3E}">
        <p14:creationId xmlns:p14="http://schemas.microsoft.com/office/powerpoint/2010/main" val="2795773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7646" y="171360"/>
            <a:ext cx="10816777" cy="1231914"/>
          </a:xfrm>
        </p:spPr>
        <p:txBody>
          <a:bodyPr>
            <a:normAutofit/>
          </a:bodyPr>
          <a:lstStyle/>
          <a:p>
            <a:r>
              <a:rPr lang="en-US" sz="3100" dirty="0" err="1"/>
              <a:t>KArLE</a:t>
            </a:r>
            <a:r>
              <a:rPr lang="en-US" sz="3100" dirty="0"/>
              <a:t> </a:t>
            </a:r>
            <a:br>
              <a:rPr lang="en-US" sz="3100" dirty="0"/>
            </a:br>
            <a:r>
              <a:rPr lang="en-US" sz="3100" dirty="0"/>
              <a:t>(Potassium Argon Laser Experiment)</a:t>
            </a:r>
          </a:p>
        </p:txBody>
      </p:sp>
      <p:pic>
        <p:nvPicPr>
          <p:cNvPr id="1026" name="Picture 2" descr="Symbols of NASA | NASA"/>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34702" y="-42130"/>
            <a:ext cx="2884696" cy="144234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sfc Logo - LogoDix"/>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787" y="1301974"/>
            <a:ext cx="1433718" cy="60526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1756985" y="1407342"/>
            <a:ext cx="9740102" cy="164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075" name="Picture 2">
            <a:extLst>
              <a:ext uri="{FF2B5EF4-FFF2-40B4-BE49-F238E27FC236}">
                <a16:creationId xmlns:a16="http://schemas.microsoft.com/office/drawing/2014/main" id="{E18D6F78-972A-440F-8120-0DF695355E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995"/>
          <a:stretch/>
        </p:blipFill>
        <p:spPr bwMode="auto">
          <a:xfrm>
            <a:off x="890337" y="2736667"/>
            <a:ext cx="2951661" cy="2685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Subtitle 2">
            <a:extLst>
              <a:ext uri="{FF2B5EF4-FFF2-40B4-BE49-F238E27FC236}">
                <a16:creationId xmlns:a16="http://schemas.microsoft.com/office/drawing/2014/main" id="{78E13387-4E1D-468F-B889-11E78C485A6B}"/>
              </a:ext>
            </a:extLst>
          </p:cNvPr>
          <p:cNvSpPr txBox="1">
            <a:spLocks/>
          </p:cNvSpPr>
          <p:nvPr/>
        </p:nvSpPr>
        <p:spPr>
          <a:xfrm>
            <a:off x="807646" y="5625384"/>
            <a:ext cx="3097665" cy="378388"/>
          </a:xfrm>
          <a:prstGeom prst="rect">
            <a:avLst/>
          </a:prstGeom>
          <a:effectLst>
            <a:outerShdw blurRad="25400" dir="17880000">
              <a:srgbClr val="000000">
                <a:alpha val="46000"/>
              </a:srgbClr>
            </a:outerShdw>
          </a:effectLst>
        </p:spPr>
        <p:txBody>
          <a:bodyPr vert="horz" lIns="91440" tIns="45720" rIns="91440" bIns="45720" rtlCol="0" anchor="t">
            <a:normAutofit fontScale="55000" lnSpcReduction="20000"/>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0" marR="0" lvl="0" indent="0" algn="ctr" defTabSz="457200" rtl="0" eaLnBrk="1" fontAlgn="auto" latinLnBrk="0" hangingPunct="1">
              <a:lnSpc>
                <a:spcPct val="100000"/>
              </a:lnSpc>
              <a:spcBef>
                <a:spcPts val="50"/>
              </a:spcBef>
              <a:spcAft>
                <a:spcPts val="50"/>
              </a:spcAft>
              <a:buClr>
                <a:srgbClr val="DADADA"/>
              </a:buClr>
              <a:buSzPct val="70000"/>
              <a:buFont typeface="Wingdings 2" charset="2"/>
              <a:buNone/>
              <a:tabLst/>
              <a:defRPr/>
            </a:pPr>
            <a:r>
              <a:rPr kumimoji="0" lang="en-US" sz="2000" b="0" i="0" u="none" strike="noStrike" kern="1200" cap="none" spc="0" normalizeH="0" baseline="0" noProof="0" dirty="0" err="1">
                <a:ln>
                  <a:solidFill>
                    <a:prstClr val="black">
                      <a:lumMod val="75000"/>
                      <a:lumOff val="25000"/>
                      <a:alpha val="10000"/>
                    </a:prstClr>
                  </a:solidFill>
                </a:ln>
                <a:solidFill>
                  <a:prstClr val="white"/>
                </a:solidFill>
                <a:effectLst/>
                <a:uLnTx/>
                <a:uFillTx/>
                <a:latin typeface="Calisto MT" panose="02040603050505030304"/>
                <a:ea typeface="+mn-ea"/>
                <a:cs typeface="+mn-cs"/>
              </a:rPr>
              <a:t>KArLE</a:t>
            </a:r>
            <a:r>
              <a:rPr kumimoji="0" lang="en-US" sz="2000" b="0" i="0" u="none" strike="noStrike" kern="1200" cap="none" spc="0" normalizeH="0" baseline="0" noProof="0" dirty="0">
                <a:ln>
                  <a:solidFill>
                    <a:prstClr val="black">
                      <a:lumMod val="75000"/>
                      <a:lumOff val="25000"/>
                      <a:alpha val="10000"/>
                    </a:prstClr>
                  </a:solidFill>
                </a:ln>
                <a:solidFill>
                  <a:prstClr val="white"/>
                </a:solidFill>
                <a:effectLst/>
                <a:uLnTx/>
                <a:uFillTx/>
                <a:latin typeface="Calisto MT" panose="02040603050505030304"/>
                <a:ea typeface="+mn-ea"/>
                <a:cs typeface="+mn-cs"/>
              </a:rPr>
              <a:t> (Potassium Argon Laser Experiment) CAD Model</a:t>
            </a:r>
            <a:endParaRPr kumimoji="0" lang="en-US" sz="20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Calisto MT" panose="02040603050505030304"/>
              <a:ea typeface="+mn-ea"/>
              <a:cs typeface="+mn-cs"/>
            </a:endParaRPr>
          </a:p>
        </p:txBody>
      </p:sp>
      <p:sp>
        <p:nvSpPr>
          <p:cNvPr id="30" name="Subtitle 2">
            <a:extLst>
              <a:ext uri="{FF2B5EF4-FFF2-40B4-BE49-F238E27FC236}">
                <a16:creationId xmlns:a16="http://schemas.microsoft.com/office/drawing/2014/main" id="{1E1493E6-AC3A-4954-907B-B4AC64863331}"/>
              </a:ext>
            </a:extLst>
          </p:cNvPr>
          <p:cNvSpPr txBox="1">
            <a:spLocks/>
          </p:cNvSpPr>
          <p:nvPr/>
        </p:nvSpPr>
        <p:spPr>
          <a:xfrm>
            <a:off x="4478413" y="5563753"/>
            <a:ext cx="3235171" cy="378388"/>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0" marR="0" lvl="0" indent="0" algn="ctr" defTabSz="457200" rtl="0" eaLnBrk="1" fontAlgn="auto" latinLnBrk="0" hangingPunct="1">
              <a:lnSpc>
                <a:spcPct val="100000"/>
              </a:lnSpc>
              <a:spcBef>
                <a:spcPts val="50"/>
              </a:spcBef>
              <a:spcAft>
                <a:spcPts val="50"/>
              </a:spcAft>
              <a:buClr>
                <a:srgbClr val="DADADA"/>
              </a:buClr>
              <a:buSzPct val="70000"/>
              <a:buFont typeface="Wingdings 2" charset="2"/>
              <a:buNone/>
              <a:tabLst/>
              <a:defRPr/>
            </a:pPr>
            <a:r>
              <a:rPr kumimoji="0" lang="en-US" sz="1100" b="0" i="0" u="none" strike="noStrike" kern="1200" cap="none" spc="0" normalizeH="0" baseline="0" noProof="0" dirty="0" err="1">
                <a:ln>
                  <a:solidFill>
                    <a:prstClr val="black">
                      <a:lumMod val="75000"/>
                      <a:lumOff val="25000"/>
                      <a:alpha val="10000"/>
                    </a:prstClr>
                  </a:solidFill>
                </a:ln>
                <a:solidFill>
                  <a:prstClr val="white"/>
                </a:solidFill>
                <a:effectLst/>
                <a:uLnTx/>
                <a:uFillTx/>
                <a:latin typeface="Calisto MT" panose="02040603050505030304"/>
                <a:ea typeface="+mn-ea"/>
                <a:cs typeface="+mn-cs"/>
              </a:rPr>
              <a:t>KArLE</a:t>
            </a:r>
            <a:r>
              <a:rPr kumimoji="0" lang="en-US" sz="1100" b="0" i="0" u="none" strike="noStrike" kern="1200" cap="none" spc="0" normalizeH="0" baseline="0" noProof="0" dirty="0">
                <a:ln>
                  <a:solidFill>
                    <a:prstClr val="black">
                      <a:lumMod val="75000"/>
                      <a:lumOff val="25000"/>
                      <a:alpha val="10000"/>
                    </a:prstClr>
                  </a:solidFill>
                </a:ln>
                <a:solidFill>
                  <a:prstClr val="white"/>
                </a:solidFill>
                <a:effectLst/>
                <a:uLnTx/>
                <a:uFillTx/>
                <a:latin typeface="Calisto MT" panose="02040603050505030304"/>
                <a:ea typeface="+mn-ea"/>
                <a:cs typeface="+mn-cs"/>
              </a:rPr>
              <a:t> (Potassium Argon Laser Experiment) 3D printed structure using </a:t>
            </a:r>
            <a:r>
              <a:rPr kumimoji="0" lang="en-US" sz="1100" b="0" i="0" u="none" strike="noStrike" kern="1200" cap="none" spc="0" normalizeH="0" baseline="0" noProof="0" dirty="0" err="1">
                <a:ln>
                  <a:solidFill>
                    <a:prstClr val="black">
                      <a:lumMod val="75000"/>
                      <a:lumOff val="25000"/>
                      <a:alpha val="10000"/>
                    </a:prstClr>
                  </a:solidFill>
                </a:ln>
                <a:solidFill>
                  <a:prstClr val="white"/>
                </a:solidFill>
                <a:effectLst/>
                <a:uLnTx/>
                <a:uFillTx/>
                <a:latin typeface="Calisto MT" panose="02040603050505030304"/>
                <a:ea typeface="+mn-ea"/>
                <a:cs typeface="+mn-cs"/>
              </a:rPr>
              <a:t>FormLabs</a:t>
            </a:r>
            <a:r>
              <a:rPr kumimoji="0" lang="en-US" sz="1100" b="0" i="0" u="none" strike="noStrike" kern="1200" cap="none" spc="0" normalizeH="0" baseline="0" noProof="0" dirty="0">
                <a:ln>
                  <a:solidFill>
                    <a:prstClr val="black">
                      <a:lumMod val="75000"/>
                      <a:lumOff val="25000"/>
                      <a:alpha val="10000"/>
                    </a:prstClr>
                  </a:solidFill>
                </a:ln>
                <a:solidFill>
                  <a:prstClr val="white"/>
                </a:solidFill>
                <a:effectLst/>
                <a:uLnTx/>
                <a:uFillTx/>
                <a:latin typeface="Calisto MT" panose="02040603050505030304"/>
                <a:ea typeface="+mn-ea"/>
                <a:cs typeface="+mn-cs"/>
              </a:rPr>
              <a:t> Rigid material</a:t>
            </a:r>
            <a:endParaRPr kumimoji="0" lang="en-US" sz="11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Calisto MT" panose="02040603050505030304"/>
              <a:ea typeface="+mn-ea"/>
              <a:cs typeface="+mn-cs"/>
            </a:endParaRPr>
          </a:p>
        </p:txBody>
      </p:sp>
      <p:sp>
        <p:nvSpPr>
          <p:cNvPr id="31" name="Subtitle 2">
            <a:extLst>
              <a:ext uri="{FF2B5EF4-FFF2-40B4-BE49-F238E27FC236}">
                <a16:creationId xmlns:a16="http://schemas.microsoft.com/office/drawing/2014/main" id="{734D0997-D6C6-4297-99A4-CF129BA07093}"/>
              </a:ext>
            </a:extLst>
          </p:cNvPr>
          <p:cNvSpPr txBox="1">
            <a:spLocks/>
          </p:cNvSpPr>
          <p:nvPr/>
        </p:nvSpPr>
        <p:spPr>
          <a:xfrm>
            <a:off x="8201707" y="5563753"/>
            <a:ext cx="3097665" cy="378388"/>
          </a:xfrm>
          <a:prstGeom prst="rect">
            <a:avLst/>
          </a:prstGeom>
          <a:effectLst>
            <a:outerShdw blurRad="25400" dir="17880000">
              <a:srgbClr val="000000">
                <a:alpha val="46000"/>
              </a:srgbClr>
            </a:outerShdw>
          </a:effectLst>
        </p:spPr>
        <p:txBody>
          <a:bodyPr vert="horz" lIns="91440" tIns="45720" rIns="91440" bIns="45720" rtlCol="0" anchor="t">
            <a:normAutofit fontScale="55000" lnSpcReduction="20000"/>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0" marR="0" lvl="0" indent="0" algn="ctr" defTabSz="457200" rtl="0" eaLnBrk="1" fontAlgn="auto" latinLnBrk="0" hangingPunct="1">
              <a:lnSpc>
                <a:spcPct val="100000"/>
              </a:lnSpc>
              <a:spcBef>
                <a:spcPts val="50"/>
              </a:spcBef>
              <a:spcAft>
                <a:spcPts val="50"/>
              </a:spcAft>
              <a:buClr>
                <a:srgbClr val="DADADA"/>
              </a:buClr>
              <a:buSzPct val="70000"/>
              <a:buFont typeface="Wingdings 2" charset="2"/>
              <a:buNone/>
              <a:tabLst/>
              <a:defRPr/>
            </a:pPr>
            <a:r>
              <a:rPr kumimoji="0" lang="en-US" sz="2000" b="0" i="0" u="none" strike="noStrike" kern="1200" cap="none" spc="0" normalizeH="0" baseline="0" noProof="0" dirty="0" err="1">
                <a:ln>
                  <a:solidFill>
                    <a:prstClr val="black">
                      <a:lumMod val="75000"/>
                      <a:lumOff val="25000"/>
                      <a:alpha val="10000"/>
                    </a:prstClr>
                  </a:solidFill>
                </a:ln>
                <a:solidFill>
                  <a:prstClr val="white"/>
                </a:solidFill>
                <a:effectLst/>
                <a:uLnTx/>
                <a:uFillTx/>
                <a:latin typeface="Calisto MT" panose="02040603050505030304"/>
                <a:ea typeface="+mn-ea"/>
                <a:cs typeface="+mn-cs"/>
              </a:rPr>
              <a:t>KArLE</a:t>
            </a:r>
            <a:r>
              <a:rPr kumimoji="0" lang="en-US" sz="2000" b="0" i="0" u="none" strike="noStrike" kern="1200" cap="none" spc="0" normalizeH="0" baseline="0" noProof="0" dirty="0">
                <a:ln>
                  <a:solidFill>
                    <a:prstClr val="black">
                      <a:lumMod val="75000"/>
                      <a:lumOff val="25000"/>
                      <a:alpha val="10000"/>
                    </a:prstClr>
                  </a:solidFill>
                </a:ln>
                <a:solidFill>
                  <a:prstClr val="white"/>
                </a:solidFill>
                <a:effectLst/>
                <a:uLnTx/>
                <a:uFillTx/>
                <a:latin typeface="Calisto MT" panose="02040603050505030304"/>
                <a:ea typeface="+mn-ea"/>
                <a:cs typeface="+mn-cs"/>
              </a:rPr>
              <a:t> (Potassium Argon Laser Experiment) Electroplated 3D printed </a:t>
            </a:r>
            <a:r>
              <a:rPr lang="en-US" dirty="0">
                <a:ln>
                  <a:solidFill>
                    <a:prstClr val="black">
                      <a:lumMod val="75000"/>
                      <a:lumOff val="25000"/>
                      <a:alpha val="10000"/>
                    </a:prstClr>
                  </a:solidFill>
                </a:ln>
                <a:solidFill>
                  <a:prstClr val="white"/>
                </a:solidFill>
                <a:effectLst/>
                <a:latin typeface="Calisto MT" panose="02040603050505030304"/>
              </a:rPr>
              <a:t>parts </a:t>
            </a:r>
            <a:endParaRPr kumimoji="0" lang="en-US" sz="20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Calisto MT" panose="02040603050505030304"/>
              <a:ea typeface="+mn-ea"/>
              <a:cs typeface="+mn-cs"/>
            </a:endParaRPr>
          </a:p>
        </p:txBody>
      </p:sp>
      <p:pic>
        <p:nvPicPr>
          <p:cNvPr id="13" name="Picture 12">
            <a:extLst>
              <a:ext uri="{FF2B5EF4-FFF2-40B4-BE49-F238E27FC236}">
                <a16:creationId xmlns:a16="http://schemas.microsoft.com/office/drawing/2014/main" id="{45854AB3-DB6E-40D7-A448-4F01E6F45F5A}"/>
              </a:ext>
            </a:extLst>
          </p:cNvPr>
          <p:cNvPicPr>
            <a:picLocks noChangeAspect="1"/>
          </p:cNvPicPr>
          <p:nvPr/>
        </p:nvPicPr>
        <p:blipFill rotWithShape="1">
          <a:blip r:embed="rId5">
            <a:extLst>
              <a:ext uri="{28A0092B-C50C-407E-A947-70E740481C1C}">
                <a14:useLocalDpi xmlns:a14="http://schemas.microsoft.com/office/drawing/2010/main" val="0"/>
              </a:ext>
            </a:extLst>
          </a:blip>
          <a:srcRect l="21477" r="16273"/>
          <a:stretch/>
        </p:blipFill>
        <p:spPr>
          <a:xfrm rot="5400000">
            <a:off x="4753430" y="2442417"/>
            <a:ext cx="2685139" cy="3235170"/>
          </a:xfrm>
          <a:prstGeom prst="rect">
            <a:avLst/>
          </a:prstGeom>
        </p:spPr>
      </p:pic>
      <p:sp>
        <p:nvSpPr>
          <p:cNvPr id="15" name="Rectangle 14">
            <a:extLst>
              <a:ext uri="{FF2B5EF4-FFF2-40B4-BE49-F238E27FC236}">
                <a16:creationId xmlns:a16="http://schemas.microsoft.com/office/drawing/2014/main" id="{7C290E21-364B-4E7A-973A-5350300B97CD}"/>
              </a:ext>
            </a:extLst>
          </p:cNvPr>
          <p:cNvSpPr/>
          <p:nvPr/>
        </p:nvSpPr>
        <p:spPr>
          <a:xfrm>
            <a:off x="2249994" y="1482903"/>
            <a:ext cx="7907383" cy="261610"/>
          </a:xfrm>
          <a:prstGeom prst="rect">
            <a:avLst/>
          </a:prstGeom>
        </p:spPr>
        <p:txBody>
          <a:bodyPr wrap="square">
            <a:spAutoFit/>
          </a:bodyPr>
          <a:lstStyle/>
          <a:p>
            <a:pPr algn="ctr" eaLnBrk="0" fontAlgn="base" hangingPunct="0">
              <a:spcBef>
                <a:spcPct val="0"/>
              </a:spcBef>
              <a:spcAft>
                <a:spcPct val="0"/>
              </a:spcAft>
            </a:pPr>
            <a:r>
              <a:rPr lang="en-US" sz="1100" b="1" dirty="0" err="1">
                <a:latin typeface="Arial"/>
                <a:ea typeface="ＭＳ Ｐゴシック" panose="020B0600070205080204" pitchFamily="34" charset="-128"/>
              </a:rPr>
              <a:t>KArLE</a:t>
            </a:r>
            <a:r>
              <a:rPr lang="en-US" sz="1100" b="1" dirty="0">
                <a:latin typeface="Arial"/>
                <a:ea typeface="ＭＳ Ｐゴシック" panose="020B0600070205080204" pitchFamily="34" charset="-128"/>
              </a:rPr>
              <a:t> Optical System Bracket: </a:t>
            </a:r>
            <a:r>
              <a:rPr lang="en-US" sz="1100" dirty="0">
                <a:latin typeface="Arial"/>
                <a:ea typeface="ＭＳ Ｐゴシック" panose="020B0600070205080204" pitchFamily="34" charset="-128"/>
              </a:rPr>
              <a:t>Reduced the number of parts in the assembly from 12 parts to 2 parts</a:t>
            </a:r>
          </a:p>
        </p:txBody>
      </p:sp>
      <p:sp>
        <p:nvSpPr>
          <p:cNvPr id="3" name="Footer Placeholder 2">
            <a:extLst>
              <a:ext uri="{FF2B5EF4-FFF2-40B4-BE49-F238E27FC236}">
                <a16:creationId xmlns:a16="http://schemas.microsoft.com/office/drawing/2014/main" id="{A9545FCC-A239-487F-AA21-C47358158B00}"/>
              </a:ext>
            </a:extLst>
          </p:cNvPr>
          <p:cNvSpPr>
            <a:spLocks noGrp="1"/>
          </p:cNvSpPr>
          <p:nvPr>
            <p:ph type="ftr" sz="quarter" idx="11"/>
          </p:nvPr>
        </p:nvSpPr>
        <p:spPr>
          <a:xfrm>
            <a:off x="663472" y="6484070"/>
            <a:ext cx="6672865" cy="365125"/>
          </a:xfrm>
        </p:spPr>
        <p:txBody>
          <a:bodyPr/>
          <a:lstStyle/>
          <a:p>
            <a:r>
              <a:rPr lang="en-US" dirty="0"/>
              <a:t>RAPID + TCT 2023</a:t>
            </a:r>
          </a:p>
        </p:txBody>
      </p:sp>
      <p:sp>
        <p:nvSpPr>
          <p:cNvPr id="4" name="Slide Number Placeholder 3">
            <a:extLst>
              <a:ext uri="{FF2B5EF4-FFF2-40B4-BE49-F238E27FC236}">
                <a16:creationId xmlns:a16="http://schemas.microsoft.com/office/drawing/2014/main" id="{480B61A0-1385-48FF-8A95-703608A69814}"/>
              </a:ext>
            </a:extLst>
          </p:cNvPr>
          <p:cNvSpPr>
            <a:spLocks noGrp="1"/>
          </p:cNvSpPr>
          <p:nvPr>
            <p:ph type="sldNum" sz="quarter" idx="12"/>
          </p:nvPr>
        </p:nvSpPr>
        <p:spPr>
          <a:xfrm>
            <a:off x="10545827" y="6549973"/>
            <a:ext cx="753545" cy="365125"/>
          </a:xfrm>
        </p:spPr>
        <p:txBody>
          <a:bodyPr/>
          <a:lstStyle/>
          <a:p>
            <a:fld id="{D678B743-A83A-47E3-B490-1AF6C50E888E}" type="slidenum">
              <a:rPr lang="en-US" smtClean="0"/>
              <a:t>12</a:t>
            </a:fld>
            <a:endParaRPr lang="en-US"/>
          </a:p>
        </p:txBody>
      </p:sp>
      <p:pic>
        <p:nvPicPr>
          <p:cNvPr id="14" name="Picture 13" descr="A picture containing text, indoor, cluttered, equipment&#10;&#10;Description automatically generated">
            <a:extLst>
              <a:ext uri="{FF2B5EF4-FFF2-40B4-BE49-F238E27FC236}">
                <a16:creationId xmlns:a16="http://schemas.microsoft.com/office/drawing/2014/main" id="{E8B6A80B-3693-421F-941D-A034A7687FCC}"/>
              </a:ext>
            </a:extLst>
          </p:cNvPr>
          <p:cNvPicPr>
            <a:picLocks noChangeAspect="1"/>
          </p:cNvPicPr>
          <p:nvPr/>
        </p:nvPicPr>
        <p:blipFill rotWithShape="1">
          <a:blip r:embed="rId6">
            <a:extLst>
              <a:ext uri="{28A0092B-C50C-407E-A947-70E740481C1C}">
                <a14:useLocalDpi xmlns:a14="http://schemas.microsoft.com/office/drawing/2010/main" val="0"/>
              </a:ext>
            </a:extLst>
          </a:blip>
          <a:srcRect l="28594" t="11158" r="10672" b="1492"/>
          <a:stretch/>
        </p:blipFill>
        <p:spPr>
          <a:xfrm rot="5400000">
            <a:off x="8454559" y="2612877"/>
            <a:ext cx="2657665" cy="2866776"/>
          </a:xfrm>
          <a:prstGeom prst="rect">
            <a:avLst/>
          </a:prstGeom>
        </p:spPr>
      </p:pic>
    </p:spTree>
    <p:extLst>
      <p:ext uri="{BB962C8B-B14F-4D97-AF65-F5344CB8AC3E}">
        <p14:creationId xmlns:p14="http://schemas.microsoft.com/office/powerpoint/2010/main" val="1000897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7646" y="171360"/>
            <a:ext cx="10816777" cy="1231914"/>
          </a:xfrm>
        </p:spPr>
        <p:txBody>
          <a:bodyPr>
            <a:normAutofit/>
          </a:bodyPr>
          <a:lstStyle/>
          <a:p>
            <a:r>
              <a:rPr lang="en-US" sz="3100" dirty="0" err="1"/>
              <a:t>KArLE</a:t>
            </a:r>
            <a:r>
              <a:rPr lang="en-US" sz="3100" dirty="0"/>
              <a:t> </a:t>
            </a:r>
            <a:br>
              <a:rPr lang="en-US" sz="3100" dirty="0"/>
            </a:br>
            <a:r>
              <a:rPr lang="en-US" sz="3100" dirty="0"/>
              <a:t>(Potassium Argon Laser Experiment)</a:t>
            </a:r>
          </a:p>
        </p:txBody>
      </p:sp>
      <p:grpSp>
        <p:nvGrpSpPr>
          <p:cNvPr id="8" name="Group 7">
            <a:extLst>
              <a:ext uri="{FF2B5EF4-FFF2-40B4-BE49-F238E27FC236}">
                <a16:creationId xmlns:a16="http://schemas.microsoft.com/office/drawing/2014/main" id="{721445AC-8464-4EF4-A894-1D98D910E981}"/>
              </a:ext>
            </a:extLst>
          </p:cNvPr>
          <p:cNvGrpSpPr/>
          <p:nvPr/>
        </p:nvGrpSpPr>
        <p:grpSpPr>
          <a:xfrm>
            <a:off x="-290940" y="11498"/>
            <a:ext cx="2197172" cy="1484768"/>
            <a:chOff x="-634702" y="-42130"/>
            <a:chExt cx="2884696" cy="1949372"/>
          </a:xfrm>
        </p:grpSpPr>
        <p:pic>
          <p:nvPicPr>
            <p:cNvPr id="1026" name="Picture 2" descr="Symbols of NASA | NASA"/>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34702" y="-42130"/>
              <a:ext cx="2884696" cy="144234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sfc Logo - LogoDix"/>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787" y="1301974"/>
              <a:ext cx="1433718" cy="60526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 name="Straight Connector 4"/>
          <p:cNvCxnSpPr/>
          <p:nvPr/>
        </p:nvCxnSpPr>
        <p:spPr>
          <a:xfrm>
            <a:off x="1756985" y="1407342"/>
            <a:ext cx="9740102" cy="164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Table 3">
            <a:extLst>
              <a:ext uri="{FF2B5EF4-FFF2-40B4-BE49-F238E27FC236}">
                <a16:creationId xmlns:a16="http://schemas.microsoft.com/office/drawing/2014/main" id="{12BAFE9C-B107-4826-BB72-6ABC5701BFEA}"/>
              </a:ext>
            </a:extLst>
          </p:cNvPr>
          <p:cNvGraphicFramePr>
            <a:graphicFrameLocks noGrp="1"/>
          </p:cNvGraphicFramePr>
          <p:nvPr>
            <p:extLst>
              <p:ext uri="{D42A27DB-BD31-4B8C-83A1-F6EECF244321}">
                <p14:modId xmlns:p14="http://schemas.microsoft.com/office/powerpoint/2010/main" val="42912744"/>
              </p:ext>
            </p:extLst>
          </p:nvPr>
        </p:nvGraphicFramePr>
        <p:xfrm>
          <a:off x="3360247" y="2020475"/>
          <a:ext cx="8466503" cy="3812970"/>
        </p:xfrm>
        <a:graphic>
          <a:graphicData uri="http://schemas.openxmlformats.org/drawingml/2006/table">
            <a:tbl>
              <a:tblPr/>
              <a:tblGrid>
                <a:gridCol w="1652000">
                  <a:extLst>
                    <a:ext uri="{9D8B030D-6E8A-4147-A177-3AD203B41FA5}">
                      <a16:colId xmlns:a16="http://schemas.microsoft.com/office/drawing/2014/main" val="1058099223"/>
                    </a:ext>
                  </a:extLst>
                </a:gridCol>
                <a:gridCol w="2104603">
                  <a:extLst>
                    <a:ext uri="{9D8B030D-6E8A-4147-A177-3AD203B41FA5}">
                      <a16:colId xmlns:a16="http://schemas.microsoft.com/office/drawing/2014/main" val="1437956716"/>
                    </a:ext>
                  </a:extLst>
                </a:gridCol>
                <a:gridCol w="1052301">
                  <a:extLst>
                    <a:ext uri="{9D8B030D-6E8A-4147-A177-3AD203B41FA5}">
                      <a16:colId xmlns:a16="http://schemas.microsoft.com/office/drawing/2014/main" val="726651061"/>
                    </a:ext>
                  </a:extLst>
                </a:gridCol>
                <a:gridCol w="1120193">
                  <a:extLst>
                    <a:ext uri="{9D8B030D-6E8A-4147-A177-3AD203B41FA5}">
                      <a16:colId xmlns:a16="http://schemas.microsoft.com/office/drawing/2014/main" val="4274474693"/>
                    </a:ext>
                  </a:extLst>
                </a:gridCol>
                <a:gridCol w="701535">
                  <a:extLst>
                    <a:ext uri="{9D8B030D-6E8A-4147-A177-3AD203B41FA5}">
                      <a16:colId xmlns:a16="http://schemas.microsoft.com/office/drawing/2014/main" val="95528459"/>
                    </a:ext>
                  </a:extLst>
                </a:gridCol>
                <a:gridCol w="704364">
                  <a:extLst>
                    <a:ext uri="{9D8B030D-6E8A-4147-A177-3AD203B41FA5}">
                      <a16:colId xmlns:a16="http://schemas.microsoft.com/office/drawing/2014/main" val="1329295766"/>
                    </a:ext>
                  </a:extLst>
                </a:gridCol>
                <a:gridCol w="1131507">
                  <a:extLst>
                    <a:ext uri="{9D8B030D-6E8A-4147-A177-3AD203B41FA5}">
                      <a16:colId xmlns:a16="http://schemas.microsoft.com/office/drawing/2014/main" val="3658465841"/>
                    </a:ext>
                  </a:extLst>
                </a:gridCol>
              </a:tblGrid>
              <a:tr h="287573">
                <a:tc gridSpan="7">
                  <a:txBody>
                    <a:bodyPr/>
                    <a:lstStyle/>
                    <a:p>
                      <a:pPr algn="ctr" fontAlgn="b"/>
                      <a:r>
                        <a:rPr lang="en-US" sz="1400" b="1" i="0" u="none" strike="noStrike" dirty="0">
                          <a:solidFill>
                            <a:srgbClr val="000000"/>
                          </a:solidFill>
                          <a:effectLst/>
                          <a:latin typeface="Calibri" panose="020F0502020204030204" pitchFamily="34" charset="0"/>
                        </a:rPr>
                        <a:t>Mass, Cost &amp; Schedule Comparison for Electroplated 3D Printed Parts to Other Metals</a:t>
                      </a:r>
                    </a:p>
                  </a:txBody>
                  <a:tcPr marL="8444" marR="8444" marT="84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b"/>
                      <a:endParaRPr lang="en-US" sz="1000" b="1" i="0" u="none" strike="noStrike" dirty="0">
                        <a:solidFill>
                          <a:srgbClr val="000000"/>
                        </a:solidFill>
                        <a:effectLst/>
                        <a:latin typeface="Calibri" panose="020F0502020204030204" pitchFamily="34" charset="0"/>
                      </a:endParaRPr>
                    </a:p>
                  </a:txBody>
                  <a:tcPr marL="8774" marR="8774" marT="8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b"/>
                      <a:endParaRPr lang="en-US" sz="1000" b="1" i="0" u="none" strike="noStrike" dirty="0">
                        <a:solidFill>
                          <a:srgbClr val="000000"/>
                        </a:solidFill>
                        <a:effectLst/>
                        <a:latin typeface="Calibri" panose="020F0502020204030204" pitchFamily="34" charset="0"/>
                      </a:endParaRPr>
                    </a:p>
                  </a:txBody>
                  <a:tcPr marL="8774" marR="8774" marT="8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b"/>
                      <a:endParaRPr lang="en-US" sz="1000" b="1" i="0" u="none" strike="noStrike" dirty="0">
                        <a:solidFill>
                          <a:srgbClr val="000000"/>
                        </a:solidFill>
                        <a:effectLst/>
                        <a:latin typeface="Calibri" panose="020F0502020204030204" pitchFamily="34" charset="0"/>
                      </a:endParaRPr>
                    </a:p>
                  </a:txBody>
                  <a:tcPr marL="8774" marR="8774" marT="8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b"/>
                      <a:endParaRPr lang="en-US" sz="1000" b="1" i="0" u="none" strike="noStrike" dirty="0">
                        <a:solidFill>
                          <a:srgbClr val="000000"/>
                        </a:solidFill>
                        <a:effectLst/>
                        <a:latin typeface="Calibri" panose="020F0502020204030204" pitchFamily="34" charset="0"/>
                      </a:endParaRPr>
                    </a:p>
                  </a:txBody>
                  <a:tcPr marL="8774" marR="8774" marT="8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r" fontAlgn="b"/>
                      <a:endParaRPr lang="en-US" sz="1000" b="1" i="0" u="none" strike="noStrike" dirty="0">
                        <a:solidFill>
                          <a:srgbClr val="000000"/>
                        </a:solidFill>
                        <a:effectLst/>
                        <a:latin typeface="Calibri" panose="020F0502020204030204" pitchFamily="34" charset="0"/>
                      </a:endParaRPr>
                    </a:p>
                  </a:txBody>
                  <a:tcPr marL="8774" marR="8774" marT="8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b"/>
                      <a:endParaRPr lang="en-US" sz="1000" b="1" i="0" u="none" strike="noStrike" dirty="0">
                        <a:solidFill>
                          <a:srgbClr val="000000"/>
                        </a:solidFill>
                        <a:effectLst/>
                        <a:latin typeface="Calibri" panose="020F0502020204030204" pitchFamily="34" charset="0"/>
                      </a:endParaRPr>
                    </a:p>
                  </a:txBody>
                  <a:tcPr marL="8774" marR="8774" marT="87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00831345"/>
                  </a:ext>
                </a:extLst>
              </a:tr>
              <a:tr h="359216">
                <a:tc>
                  <a:txBody>
                    <a:bodyPr/>
                    <a:lstStyle/>
                    <a:p>
                      <a:pPr algn="l" fontAlgn="b"/>
                      <a:r>
                        <a:rPr lang="en-US" sz="1200" b="1" i="0" u="none" strike="noStrike" dirty="0">
                          <a:solidFill>
                            <a:srgbClr val="000000"/>
                          </a:solidFill>
                          <a:effectLst/>
                          <a:latin typeface="Calibri" panose="020F0502020204030204" pitchFamily="34" charset="0"/>
                        </a:rPr>
                        <a:t>Item</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200" b="1" i="0" u="none" strike="noStrike" dirty="0">
                          <a:solidFill>
                            <a:srgbClr val="000000"/>
                          </a:solidFill>
                          <a:effectLst/>
                          <a:latin typeface="Calibri" panose="020F0502020204030204" pitchFamily="34" charset="0"/>
                        </a:rPr>
                        <a:t>Material </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dirty="0">
                          <a:solidFill>
                            <a:srgbClr val="000000"/>
                          </a:solidFill>
                          <a:effectLst/>
                          <a:latin typeface="Calibri" panose="020F0502020204030204" pitchFamily="34" charset="0"/>
                        </a:rPr>
                        <a:t>Volume (cubic cm)</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dirty="0">
                          <a:solidFill>
                            <a:srgbClr val="000000"/>
                          </a:solidFill>
                          <a:effectLst/>
                          <a:latin typeface="Calibri" panose="020F0502020204030204" pitchFamily="34" charset="0"/>
                        </a:rPr>
                        <a:t>Surface Area (cm^2)</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dirty="0">
                          <a:solidFill>
                            <a:srgbClr val="000000"/>
                          </a:solidFill>
                          <a:effectLst/>
                          <a:latin typeface="Calibri" panose="020F0502020204030204" pitchFamily="34" charset="0"/>
                        </a:rPr>
                        <a:t>Mass (kg)</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1" i="0" u="none" strike="noStrike">
                          <a:solidFill>
                            <a:srgbClr val="000000"/>
                          </a:solidFill>
                          <a:effectLst/>
                          <a:latin typeface="Calibri" panose="020F0502020204030204" pitchFamily="34" charset="0"/>
                        </a:rPr>
                        <a:t>Cost (USD)</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dirty="0">
                          <a:solidFill>
                            <a:srgbClr val="000000"/>
                          </a:solidFill>
                          <a:effectLst/>
                          <a:latin typeface="Calibri" panose="020F0502020204030204" pitchFamily="34" charset="0"/>
                        </a:rPr>
                        <a:t>Lead Time </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09946000"/>
                  </a:ext>
                </a:extLst>
              </a:tr>
              <a:tr h="183215">
                <a:tc rowSpan="4">
                  <a:txBody>
                    <a:bodyPr/>
                    <a:lstStyle/>
                    <a:p>
                      <a:pPr algn="ctr" fontAlgn="ctr"/>
                      <a:r>
                        <a:rPr lang="en-US" sz="1200" b="1" i="0" u="none" strike="noStrike">
                          <a:solidFill>
                            <a:srgbClr val="000000"/>
                          </a:solidFill>
                          <a:effectLst/>
                          <a:latin typeface="Calibri" panose="020F0502020204030204" pitchFamily="34" charset="0"/>
                        </a:rPr>
                        <a:t>Optical System  Front Bracket </a:t>
                      </a:r>
                    </a:p>
                  </a:txBody>
                  <a:tcPr marL="88000" marR="88000" marT="44000" marB="44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Calibri" panose="020F0502020204030204" pitchFamily="34" charset="0"/>
                        </a:rPr>
                        <a:t>Aluminum 6061</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167</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975</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dirty="0">
                          <a:solidFill>
                            <a:srgbClr val="000000"/>
                          </a:solidFill>
                          <a:effectLst/>
                          <a:latin typeface="Calibri" panose="020F0502020204030204" pitchFamily="34" charset="0"/>
                        </a:rPr>
                        <a:t>0.45</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dirty="0">
                          <a:solidFill>
                            <a:srgbClr val="000000"/>
                          </a:solidFill>
                          <a:effectLst/>
                          <a:latin typeface="Calibri" panose="020F0502020204030204" pitchFamily="34" charset="0"/>
                        </a:rPr>
                        <a:t>$954.80</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dirty="0">
                          <a:solidFill>
                            <a:srgbClr val="000000"/>
                          </a:solidFill>
                          <a:effectLst/>
                          <a:latin typeface="Calibri" panose="020F0502020204030204" pitchFamily="34" charset="0"/>
                        </a:rPr>
                        <a:t>23 Days</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18488609"/>
                  </a:ext>
                </a:extLst>
              </a:tr>
              <a:tr h="183215">
                <a:tc vMerge="1">
                  <a:txBody>
                    <a:bodyPr/>
                    <a:lstStyle/>
                    <a:p>
                      <a:endParaRPr lang="en-US"/>
                    </a:p>
                  </a:txBody>
                  <a:tcPr/>
                </a:tc>
                <a:tc>
                  <a:txBody>
                    <a:bodyPr/>
                    <a:lstStyle/>
                    <a:p>
                      <a:pPr algn="l" fontAlgn="b"/>
                      <a:r>
                        <a:rPr lang="en-US" sz="1200" b="0" i="0" u="none" strike="noStrike">
                          <a:solidFill>
                            <a:srgbClr val="000000"/>
                          </a:solidFill>
                          <a:effectLst/>
                          <a:latin typeface="Calibri" panose="020F0502020204030204" pitchFamily="34" charset="0"/>
                        </a:rPr>
                        <a:t>Stainless Steel 316</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167</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975</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1.36</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a:solidFill>
                            <a:srgbClr val="000000"/>
                          </a:solidFill>
                          <a:effectLst/>
                          <a:latin typeface="Calibri" panose="020F0502020204030204" pitchFamily="34" charset="0"/>
                        </a:rPr>
                        <a:t>$1,945.00</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23 Days</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57424586"/>
                  </a:ext>
                </a:extLst>
              </a:tr>
              <a:tr h="183215">
                <a:tc vMerge="1">
                  <a:txBody>
                    <a:bodyPr/>
                    <a:lstStyle/>
                    <a:p>
                      <a:endParaRPr lang="en-US"/>
                    </a:p>
                  </a:txBody>
                  <a:tcPr/>
                </a:tc>
                <a:tc>
                  <a:txBody>
                    <a:bodyPr/>
                    <a:lstStyle/>
                    <a:p>
                      <a:pPr algn="l" fontAlgn="b"/>
                      <a:r>
                        <a:rPr lang="en-US" sz="1200" b="0" i="0" u="none" strike="noStrike">
                          <a:solidFill>
                            <a:srgbClr val="000000"/>
                          </a:solidFill>
                          <a:effectLst/>
                          <a:latin typeface="Calibri" panose="020F0502020204030204" pitchFamily="34" charset="0"/>
                        </a:rPr>
                        <a:t>Grade 5 Titanium </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167</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975</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0.75</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a:solidFill>
                            <a:srgbClr val="000000"/>
                          </a:solidFill>
                          <a:effectLst/>
                          <a:latin typeface="Calibri" panose="020F0502020204030204" pitchFamily="34" charset="0"/>
                        </a:rPr>
                        <a:t>$1,967.00</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23 Days</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77864858"/>
                  </a:ext>
                </a:extLst>
              </a:tr>
              <a:tr h="359216">
                <a:tc vMerge="1">
                  <a:txBody>
                    <a:bodyPr/>
                    <a:lstStyle/>
                    <a:p>
                      <a:endParaRPr lang="en-US"/>
                    </a:p>
                  </a:txBody>
                  <a:tcPr/>
                </a:tc>
                <a:tc>
                  <a:txBody>
                    <a:bodyPr/>
                    <a:lstStyle/>
                    <a:p>
                      <a:pPr algn="l" fontAlgn="b"/>
                      <a:r>
                        <a:rPr lang="en-US" sz="1200" b="0" i="0" u="none" strike="noStrike" dirty="0">
                          <a:solidFill>
                            <a:srgbClr val="000000"/>
                          </a:solidFill>
                          <a:effectLst/>
                          <a:latin typeface="Calibri" panose="020F0502020204030204" pitchFamily="34" charset="0"/>
                        </a:rPr>
                        <a:t>Electroplated 3D Printed Part (50 um)*</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200" b="0" i="0" u="none" strike="noStrike">
                          <a:solidFill>
                            <a:srgbClr val="000000"/>
                          </a:solidFill>
                          <a:effectLst/>
                          <a:latin typeface="Calibri" panose="020F0502020204030204" pitchFamily="34" charset="0"/>
                        </a:rPr>
                        <a:t>167</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200" b="0" i="0" u="none" strike="noStrike">
                          <a:solidFill>
                            <a:srgbClr val="000000"/>
                          </a:solidFill>
                          <a:effectLst/>
                          <a:latin typeface="Calibri" panose="020F0502020204030204" pitchFamily="34" charset="0"/>
                        </a:rPr>
                        <a:t>975</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200" b="0" i="0" u="none" strike="noStrike">
                          <a:solidFill>
                            <a:srgbClr val="000000"/>
                          </a:solidFill>
                          <a:effectLst/>
                          <a:latin typeface="Calibri" panose="020F0502020204030204" pitchFamily="34" charset="0"/>
                        </a:rPr>
                        <a:t>0.32</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1200" b="0" i="0" u="none" strike="noStrike">
                          <a:solidFill>
                            <a:srgbClr val="000000"/>
                          </a:solidFill>
                          <a:effectLst/>
                          <a:latin typeface="Calibri" panose="020F0502020204030204" pitchFamily="34" charset="0"/>
                        </a:rPr>
                        <a:t>$581.93</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200" b="0" i="0" u="none" strike="noStrike">
                          <a:solidFill>
                            <a:srgbClr val="000000"/>
                          </a:solidFill>
                          <a:effectLst/>
                          <a:latin typeface="Calibri" panose="020F0502020204030204" pitchFamily="34" charset="0"/>
                        </a:rPr>
                        <a:t>7 Days</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3580342827"/>
                  </a:ext>
                </a:extLst>
              </a:tr>
              <a:tr h="183215">
                <a:tc rowSpan="4">
                  <a:txBody>
                    <a:bodyPr/>
                    <a:lstStyle/>
                    <a:p>
                      <a:pPr algn="ctr" fontAlgn="ctr"/>
                      <a:r>
                        <a:rPr lang="en-US" sz="1200" b="1" i="0" u="none" strike="noStrike">
                          <a:solidFill>
                            <a:srgbClr val="000000"/>
                          </a:solidFill>
                          <a:effectLst/>
                          <a:latin typeface="Calibri" panose="020F0502020204030204" pitchFamily="34" charset="0"/>
                        </a:rPr>
                        <a:t>Optical System Back Bracket</a:t>
                      </a:r>
                    </a:p>
                  </a:txBody>
                  <a:tcPr marL="88000" marR="88000" marT="44000" marB="44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Calibri" panose="020F0502020204030204" pitchFamily="34" charset="0"/>
                        </a:rPr>
                        <a:t>Aluminum 6061</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136</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836</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0.37</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a:solidFill>
                            <a:srgbClr val="000000"/>
                          </a:solidFill>
                          <a:effectLst/>
                          <a:latin typeface="Calibri" panose="020F0502020204030204" pitchFamily="34" charset="0"/>
                        </a:rPr>
                        <a:t>$841.00</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23 Days</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97965336"/>
                  </a:ext>
                </a:extLst>
              </a:tr>
              <a:tr h="183215">
                <a:tc vMerge="1">
                  <a:txBody>
                    <a:bodyPr/>
                    <a:lstStyle/>
                    <a:p>
                      <a:endParaRPr lang="en-US"/>
                    </a:p>
                  </a:txBody>
                  <a:tcPr/>
                </a:tc>
                <a:tc>
                  <a:txBody>
                    <a:bodyPr/>
                    <a:lstStyle/>
                    <a:p>
                      <a:pPr algn="l" fontAlgn="b"/>
                      <a:r>
                        <a:rPr lang="en-US" sz="1200" b="0" i="0" u="none" strike="noStrike">
                          <a:solidFill>
                            <a:srgbClr val="000000"/>
                          </a:solidFill>
                          <a:effectLst/>
                          <a:latin typeface="Calibri" panose="020F0502020204030204" pitchFamily="34" charset="0"/>
                        </a:rPr>
                        <a:t>Stainless Steel 316</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136</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836</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1.10</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a:solidFill>
                            <a:srgbClr val="000000"/>
                          </a:solidFill>
                          <a:effectLst/>
                          <a:latin typeface="Calibri" panose="020F0502020204030204" pitchFamily="34" charset="0"/>
                        </a:rPr>
                        <a:t>$1,712.00</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23 Days</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87753797"/>
                  </a:ext>
                </a:extLst>
              </a:tr>
              <a:tr h="183215">
                <a:tc vMerge="1">
                  <a:txBody>
                    <a:bodyPr/>
                    <a:lstStyle/>
                    <a:p>
                      <a:endParaRPr lang="en-US"/>
                    </a:p>
                  </a:txBody>
                  <a:tcPr/>
                </a:tc>
                <a:tc>
                  <a:txBody>
                    <a:bodyPr/>
                    <a:lstStyle/>
                    <a:p>
                      <a:pPr algn="l" fontAlgn="b"/>
                      <a:r>
                        <a:rPr lang="en-US" sz="1200" b="0" i="0" u="none" strike="noStrike">
                          <a:solidFill>
                            <a:srgbClr val="000000"/>
                          </a:solidFill>
                          <a:effectLst/>
                          <a:latin typeface="Calibri" panose="020F0502020204030204" pitchFamily="34" charset="0"/>
                        </a:rPr>
                        <a:t>Grade 5 Titanium </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136</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836</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0.61</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a:solidFill>
                            <a:srgbClr val="000000"/>
                          </a:solidFill>
                          <a:effectLst/>
                          <a:latin typeface="Calibri" panose="020F0502020204030204" pitchFamily="34" charset="0"/>
                        </a:rPr>
                        <a:t>$1,735.00</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23 Days</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96879081"/>
                  </a:ext>
                </a:extLst>
              </a:tr>
              <a:tr h="322655">
                <a:tc vMerge="1">
                  <a:txBody>
                    <a:bodyPr/>
                    <a:lstStyle/>
                    <a:p>
                      <a:endParaRPr lang="en-US"/>
                    </a:p>
                  </a:txBody>
                  <a:tcPr/>
                </a:tc>
                <a:tc>
                  <a:txBody>
                    <a:bodyPr/>
                    <a:lstStyle/>
                    <a:p>
                      <a:pPr algn="l" fontAlgn="b"/>
                      <a:r>
                        <a:rPr lang="en-US" sz="1200" b="0" i="0" u="none" strike="noStrike" dirty="0">
                          <a:solidFill>
                            <a:srgbClr val="000000"/>
                          </a:solidFill>
                          <a:effectLst/>
                          <a:latin typeface="Calibri" panose="020F0502020204030204" pitchFamily="34" charset="0"/>
                        </a:rPr>
                        <a:t>Electroplated 3D Printed Part*</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200" b="0" i="0" u="none" strike="noStrike">
                          <a:solidFill>
                            <a:srgbClr val="000000"/>
                          </a:solidFill>
                          <a:effectLst/>
                          <a:latin typeface="Calibri" panose="020F0502020204030204" pitchFamily="34" charset="0"/>
                        </a:rPr>
                        <a:t>136</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200" b="0" i="0" u="none" strike="noStrike">
                          <a:solidFill>
                            <a:srgbClr val="000000"/>
                          </a:solidFill>
                          <a:effectLst/>
                          <a:latin typeface="Calibri" panose="020F0502020204030204" pitchFamily="34" charset="0"/>
                        </a:rPr>
                        <a:t>836</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200" b="0" i="0" u="none" strike="noStrike">
                          <a:solidFill>
                            <a:srgbClr val="000000"/>
                          </a:solidFill>
                          <a:effectLst/>
                          <a:latin typeface="Calibri" panose="020F0502020204030204" pitchFamily="34" charset="0"/>
                        </a:rPr>
                        <a:t>0.26</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1200" b="0" i="0" u="none" strike="noStrike">
                          <a:solidFill>
                            <a:srgbClr val="000000"/>
                          </a:solidFill>
                          <a:effectLst/>
                          <a:latin typeface="Calibri" panose="020F0502020204030204" pitchFamily="34" charset="0"/>
                        </a:rPr>
                        <a:t>$549.66</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200" b="0" i="0" u="none" strike="noStrike">
                          <a:solidFill>
                            <a:srgbClr val="000000"/>
                          </a:solidFill>
                          <a:effectLst/>
                          <a:latin typeface="Calibri" panose="020F0502020204030204" pitchFamily="34" charset="0"/>
                        </a:rPr>
                        <a:t>7 Days</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221247232"/>
                  </a:ext>
                </a:extLst>
              </a:tr>
              <a:tr h="183215">
                <a:tc rowSpan="5">
                  <a:txBody>
                    <a:bodyPr/>
                    <a:lstStyle/>
                    <a:p>
                      <a:pPr algn="ctr" fontAlgn="ctr"/>
                      <a:r>
                        <a:rPr lang="en-US" sz="1200" b="1" i="0" u="none" strike="noStrike">
                          <a:solidFill>
                            <a:srgbClr val="000000"/>
                          </a:solidFill>
                          <a:effectLst/>
                          <a:latin typeface="Calibri" panose="020F0502020204030204" pitchFamily="34" charset="0"/>
                        </a:rPr>
                        <a:t>Tensile Test Samples</a:t>
                      </a:r>
                    </a:p>
                  </a:txBody>
                  <a:tcPr marL="88000" marR="88000" marT="44000" marB="44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Calibri" panose="020F0502020204030204" pitchFamily="34" charset="0"/>
                        </a:rPr>
                        <a:t>Aluminum 6061</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8</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62.7</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0.02</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a:solidFill>
                            <a:srgbClr val="000000"/>
                          </a:solidFill>
                          <a:effectLst/>
                          <a:latin typeface="Calibri" panose="020F0502020204030204" pitchFamily="34" charset="0"/>
                        </a:rPr>
                        <a:t>$186.85</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6 Days</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31281887"/>
                  </a:ext>
                </a:extLst>
              </a:tr>
              <a:tr h="183215">
                <a:tc vMerge="1">
                  <a:txBody>
                    <a:bodyPr/>
                    <a:lstStyle/>
                    <a:p>
                      <a:endParaRPr lang="en-US"/>
                    </a:p>
                  </a:txBody>
                  <a:tcPr/>
                </a:tc>
                <a:tc>
                  <a:txBody>
                    <a:bodyPr/>
                    <a:lstStyle/>
                    <a:p>
                      <a:pPr algn="l" fontAlgn="b"/>
                      <a:r>
                        <a:rPr lang="en-US" sz="1200" b="0" i="0" u="none" strike="noStrike">
                          <a:solidFill>
                            <a:srgbClr val="000000"/>
                          </a:solidFill>
                          <a:effectLst/>
                          <a:latin typeface="Calibri" panose="020F0502020204030204" pitchFamily="34" charset="0"/>
                        </a:rPr>
                        <a:t>Stainless Steel 316</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8</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62.7</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0.06</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a:solidFill>
                            <a:srgbClr val="000000"/>
                          </a:solidFill>
                          <a:effectLst/>
                          <a:latin typeface="Calibri" panose="020F0502020204030204" pitchFamily="34" charset="0"/>
                        </a:rPr>
                        <a:t>$383.95</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6 Days</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68157732"/>
                  </a:ext>
                </a:extLst>
              </a:tr>
              <a:tr h="183215">
                <a:tc vMerge="1">
                  <a:txBody>
                    <a:bodyPr/>
                    <a:lstStyle/>
                    <a:p>
                      <a:endParaRPr lang="en-US"/>
                    </a:p>
                  </a:txBody>
                  <a:tcPr/>
                </a:tc>
                <a:tc>
                  <a:txBody>
                    <a:bodyPr/>
                    <a:lstStyle/>
                    <a:p>
                      <a:pPr algn="l" fontAlgn="b"/>
                      <a:r>
                        <a:rPr lang="en-US" sz="1200" b="0" i="0" u="none" strike="noStrike">
                          <a:solidFill>
                            <a:srgbClr val="000000"/>
                          </a:solidFill>
                          <a:effectLst/>
                          <a:latin typeface="Calibri" panose="020F0502020204030204" pitchFamily="34" charset="0"/>
                        </a:rPr>
                        <a:t>Grade 5 Titanium </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8</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62.7</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0.04</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0" i="0" u="none" strike="noStrike">
                          <a:solidFill>
                            <a:srgbClr val="000000"/>
                          </a:solidFill>
                          <a:effectLst/>
                          <a:latin typeface="Calibri" panose="020F0502020204030204" pitchFamily="34" charset="0"/>
                        </a:rPr>
                        <a:t>$679.40</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6 Days</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94368635"/>
                  </a:ext>
                </a:extLst>
              </a:tr>
              <a:tr h="359216">
                <a:tc vMerge="1">
                  <a:txBody>
                    <a:bodyPr/>
                    <a:lstStyle/>
                    <a:p>
                      <a:endParaRPr lang="en-US"/>
                    </a:p>
                  </a:txBody>
                  <a:tcPr/>
                </a:tc>
                <a:tc>
                  <a:txBody>
                    <a:bodyPr/>
                    <a:lstStyle/>
                    <a:p>
                      <a:pPr algn="l" fontAlgn="b"/>
                      <a:r>
                        <a:rPr lang="en-US" sz="1200" b="0" i="0" u="none" strike="noStrike" dirty="0">
                          <a:solidFill>
                            <a:srgbClr val="000000"/>
                          </a:solidFill>
                          <a:effectLst/>
                          <a:latin typeface="Calibri" panose="020F0502020204030204" pitchFamily="34" charset="0"/>
                        </a:rPr>
                        <a:t>Electroplated 3D Printed Part (72um)*</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200" b="0" i="0" u="none" strike="noStrike">
                          <a:solidFill>
                            <a:srgbClr val="000000"/>
                          </a:solidFill>
                          <a:effectLst/>
                          <a:latin typeface="Calibri" panose="020F0502020204030204" pitchFamily="34" charset="0"/>
                        </a:rPr>
                        <a:t>8</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200" b="0" i="0" u="none" strike="noStrike">
                          <a:solidFill>
                            <a:srgbClr val="000000"/>
                          </a:solidFill>
                          <a:effectLst/>
                          <a:latin typeface="Calibri" panose="020F0502020204030204" pitchFamily="34" charset="0"/>
                        </a:rPr>
                        <a:t>62.7</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200" b="0" i="0" u="none" strike="noStrike">
                          <a:solidFill>
                            <a:srgbClr val="000000"/>
                          </a:solidFill>
                          <a:effectLst/>
                          <a:latin typeface="Calibri" panose="020F0502020204030204" pitchFamily="34" charset="0"/>
                        </a:rPr>
                        <a:t>0.02</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1200" b="0" i="0" u="none" strike="noStrike">
                          <a:solidFill>
                            <a:srgbClr val="000000"/>
                          </a:solidFill>
                          <a:effectLst/>
                          <a:latin typeface="Calibri" panose="020F0502020204030204" pitchFamily="34" charset="0"/>
                        </a:rPr>
                        <a:t>$35.39</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200" b="0" i="0" u="none" strike="noStrike">
                          <a:solidFill>
                            <a:srgbClr val="000000"/>
                          </a:solidFill>
                          <a:effectLst/>
                          <a:latin typeface="Calibri" panose="020F0502020204030204" pitchFamily="34" charset="0"/>
                        </a:rPr>
                        <a:t>4 Days</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1068178722"/>
                  </a:ext>
                </a:extLst>
              </a:tr>
              <a:tr h="359216">
                <a:tc vMerge="1">
                  <a:txBody>
                    <a:bodyPr/>
                    <a:lstStyle/>
                    <a:p>
                      <a:endParaRPr lang="en-US"/>
                    </a:p>
                  </a:txBody>
                  <a:tcPr/>
                </a:tc>
                <a:tc>
                  <a:txBody>
                    <a:bodyPr/>
                    <a:lstStyle/>
                    <a:p>
                      <a:pPr algn="l" fontAlgn="b"/>
                      <a:r>
                        <a:rPr lang="en-US" sz="1200" b="0" i="0" u="none" strike="noStrike" dirty="0">
                          <a:solidFill>
                            <a:srgbClr val="000000"/>
                          </a:solidFill>
                          <a:effectLst/>
                          <a:latin typeface="Calibri" panose="020F0502020204030204" pitchFamily="34" charset="0"/>
                        </a:rPr>
                        <a:t>Electroplated 3D Printed Part (420um)*</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200" b="0" i="0" u="none" strike="noStrike">
                          <a:solidFill>
                            <a:srgbClr val="000000"/>
                          </a:solidFill>
                          <a:effectLst/>
                          <a:latin typeface="Calibri" panose="020F0502020204030204" pitchFamily="34" charset="0"/>
                        </a:rPr>
                        <a:t>8</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200" b="0" i="0" u="none" strike="noStrike" dirty="0">
                          <a:solidFill>
                            <a:srgbClr val="000000"/>
                          </a:solidFill>
                          <a:effectLst/>
                          <a:latin typeface="Calibri" panose="020F0502020204030204" pitchFamily="34" charset="0"/>
                        </a:rPr>
                        <a:t>62.7</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200" b="0" i="0" u="none" strike="noStrike">
                          <a:solidFill>
                            <a:srgbClr val="000000"/>
                          </a:solidFill>
                          <a:effectLst/>
                          <a:latin typeface="Calibri" panose="020F0502020204030204" pitchFamily="34" charset="0"/>
                        </a:rPr>
                        <a:t>0.04</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1200" b="0" i="0" u="none" strike="noStrike">
                          <a:solidFill>
                            <a:srgbClr val="000000"/>
                          </a:solidFill>
                          <a:effectLst/>
                          <a:latin typeface="Calibri" panose="020F0502020204030204" pitchFamily="34" charset="0"/>
                        </a:rPr>
                        <a:t>$122.39</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200" b="0" i="0" u="none" strike="noStrike" dirty="0">
                          <a:solidFill>
                            <a:srgbClr val="000000"/>
                          </a:solidFill>
                          <a:effectLst/>
                          <a:latin typeface="Calibri" panose="020F0502020204030204" pitchFamily="34" charset="0"/>
                        </a:rPr>
                        <a:t>4 Days</a:t>
                      </a:r>
                    </a:p>
                  </a:txBody>
                  <a:tcPr marL="7214" marR="7214" marT="72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3742606758"/>
                  </a:ext>
                </a:extLst>
              </a:tr>
            </a:tbl>
          </a:graphicData>
        </a:graphic>
      </p:graphicFrame>
      <p:sp>
        <p:nvSpPr>
          <p:cNvPr id="15" name="Subtitle 2">
            <a:extLst>
              <a:ext uri="{FF2B5EF4-FFF2-40B4-BE49-F238E27FC236}">
                <a16:creationId xmlns:a16="http://schemas.microsoft.com/office/drawing/2014/main" id="{9D56F2A0-63E1-447A-BE84-ADF333A0D48C}"/>
              </a:ext>
            </a:extLst>
          </p:cNvPr>
          <p:cNvSpPr txBox="1">
            <a:spLocks/>
          </p:cNvSpPr>
          <p:nvPr/>
        </p:nvSpPr>
        <p:spPr>
          <a:xfrm>
            <a:off x="7480511" y="5876901"/>
            <a:ext cx="4496835" cy="378388"/>
          </a:xfrm>
          <a:prstGeom prst="rect">
            <a:avLst/>
          </a:prstGeom>
          <a:effectLst>
            <a:outerShdw blurRad="25400" dir="17880000">
              <a:srgbClr val="000000">
                <a:alpha val="46000"/>
              </a:srgbClr>
            </a:outerShdw>
          </a:effectLst>
        </p:spPr>
        <p:txBody>
          <a:bodyPr vert="horz" lIns="91440" tIns="45720" rIns="91440" bIns="45720" rtlCol="0" anchor="t">
            <a:normAutofit fontScale="55000" lnSpcReduction="20000"/>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0" marR="0" lvl="0" indent="0" algn="ctr" defTabSz="457200" rtl="0" eaLnBrk="1" fontAlgn="auto" latinLnBrk="0" hangingPunct="1">
              <a:lnSpc>
                <a:spcPct val="100000"/>
              </a:lnSpc>
              <a:spcBef>
                <a:spcPts val="50"/>
              </a:spcBef>
              <a:spcAft>
                <a:spcPts val="50"/>
              </a:spcAft>
              <a:buClr>
                <a:srgbClr val="DADADA"/>
              </a:buClr>
              <a:buSzPct val="70000"/>
              <a:buFont typeface="Wingdings 2" charset="2"/>
              <a:buNone/>
              <a:tabLst/>
              <a:defRPr/>
            </a:pPr>
            <a:r>
              <a:rPr kumimoji="0" lang="en-US" sz="2000" b="0" i="0" u="none" strike="noStrike" kern="1200" cap="none" spc="0" normalizeH="0" baseline="0" noProof="0" dirty="0">
                <a:ln>
                  <a:solidFill>
                    <a:prstClr val="black">
                      <a:lumMod val="75000"/>
                      <a:lumOff val="25000"/>
                      <a:alpha val="10000"/>
                    </a:prstClr>
                  </a:solidFill>
                </a:ln>
                <a:solidFill>
                  <a:prstClr val="white"/>
                </a:solidFill>
                <a:effectLst/>
                <a:uLnTx/>
                <a:uFillTx/>
                <a:latin typeface="Calisto MT" panose="02040603050505030304"/>
                <a:ea typeface="+mn-ea"/>
                <a:cs typeface="+mn-cs"/>
              </a:rPr>
              <a:t>*The green highlighted areas are 3D printed electroplated parts</a:t>
            </a:r>
            <a:endParaRPr kumimoji="0" lang="en-US" sz="20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Calisto MT" panose="02040603050505030304"/>
              <a:ea typeface="+mn-ea"/>
              <a:cs typeface="+mn-cs"/>
            </a:endParaRPr>
          </a:p>
        </p:txBody>
      </p:sp>
      <p:sp>
        <p:nvSpPr>
          <p:cNvPr id="17" name="Content Placeholder 2">
            <a:extLst>
              <a:ext uri="{FF2B5EF4-FFF2-40B4-BE49-F238E27FC236}">
                <a16:creationId xmlns:a16="http://schemas.microsoft.com/office/drawing/2014/main" id="{37D78C08-FA50-4BA0-B076-049A5474BEB8}"/>
              </a:ext>
            </a:extLst>
          </p:cNvPr>
          <p:cNvSpPr txBox="1">
            <a:spLocks/>
          </p:cNvSpPr>
          <p:nvPr/>
        </p:nvSpPr>
        <p:spPr>
          <a:xfrm>
            <a:off x="330149" y="1977019"/>
            <a:ext cx="3030098" cy="4220439"/>
          </a:xfrm>
          <a:prstGeom prst="rect">
            <a:avLst/>
          </a:prstGeom>
          <a:effectLst>
            <a:outerShdw blurRad="25400" dir="17880000">
              <a:srgbClr val="000000">
                <a:alpha val="46000"/>
              </a:srgbClr>
            </a:outerShdw>
          </a:effectLst>
        </p:spPr>
        <p:txBody>
          <a:bodyPr vert="horz" lIns="91440" tIns="45720" rIns="91440" bIns="45720" rtlCol="0" anchor="t">
            <a:normAutofit fontScale="85000" lnSpcReduction="20000"/>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342900" lvl="0" indent="-342900" algn="l">
              <a:buFont typeface="Arial" panose="020B0604020202020204" pitchFamily="34" charset="0"/>
              <a:buChar char="•"/>
            </a:pPr>
            <a:r>
              <a:rPr lang="en-US" dirty="0">
                <a:effectLst/>
              </a:rPr>
              <a:t>For the parts to match the strength of aluminum, the plating thickness would need to be ~150-400 </a:t>
            </a:r>
            <a:r>
              <a:rPr lang="el-GR" dirty="0">
                <a:effectLst/>
                <a:latin typeface="Calibri" panose="020F0502020204030204" pitchFamily="34" charset="0"/>
                <a:cs typeface="Calibri" panose="020F0502020204030204" pitchFamily="34" charset="0"/>
              </a:rPr>
              <a:t>μ</a:t>
            </a:r>
            <a:r>
              <a:rPr lang="en-US" dirty="0">
                <a:effectLst/>
              </a:rPr>
              <a:t>m, which would make the mass approximately equivalent to the aluminum part and nearly cost equivalent as well.</a:t>
            </a:r>
          </a:p>
          <a:p>
            <a:pPr marL="342900" indent="-342900" algn="l">
              <a:buFont typeface="Arial" panose="020B0604020202020204" pitchFamily="34" charset="0"/>
              <a:buChar char="•"/>
            </a:pPr>
            <a:r>
              <a:rPr lang="en-US" dirty="0">
                <a:effectLst/>
              </a:rPr>
              <a:t>The major strengths of this technology are that it allows for a much faster design iteration cycle (3X faster to produce) and it allows for parts which are not machinable to be fabricated to enable new mass-savings geometry. </a:t>
            </a:r>
          </a:p>
        </p:txBody>
      </p:sp>
      <p:sp>
        <p:nvSpPr>
          <p:cNvPr id="3" name="Footer Placeholder 2">
            <a:extLst>
              <a:ext uri="{FF2B5EF4-FFF2-40B4-BE49-F238E27FC236}">
                <a16:creationId xmlns:a16="http://schemas.microsoft.com/office/drawing/2014/main" id="{CD7E732D-9BF9-47BC-AE1B-DA519A793DC5}"/>
              </a:ext>
            </a:extLst>
          </p:cNvPr>
          <p:cNvSpPr>
            <a:spLocks noGrp="1"/>
          </p:cNvSpPr>
          <p:nvPr>
            <p:ph type="ftr" sz="quarter" idx="11"/>
          </p:nvPr>
        </p:nvSpPr>
        <p:spPr>
          <a:xfrm>
            <a:off x="807646" y="6481377"/>
            <a:ext cx="6672865" cy="365125"/>
          </a:xfrm>
        </p:spPr>
        <p:txBody>
          <a:bodyPr/>
          <a:lstStyle/>
          <a:p>
            <a:r>
              <a:rPr lang="en-US"/>
              <a:t>RAPID + TCT 2023</a:t>
            </a:r>
            <a:endParaRPr lang="en-US" dirty="0"/>
          </a:p>
        </p:txBody>
      </p:sp>
      <p:sp>
        <p:nvSpPr>
          <p:cNvPr id="6" name="Slide Number Placeholder 5">
            <a:extLst>
              <a:ext uri="{FF2B5EF4-FFF2-40B4-BE49-F238E27FC236}">
                <a16:creationId xmlns:a16="http://schemas.microsoft.com/office/drawing/2014/main" id="{11F187D3-1896-4777-92AD-DB950007F050}"/>
              </a:ext>
            </a:extLst>
          </p:cNvPr>
          <p:cNvSpPr>
            <a:spLocks noGrp="1"/>
          </p:cNvSpPr>
          <p:nvPr>
            <p:ph type="sldNum" sz="quarter" idx="12"/>
          </p:nvPr>
        </p:nvSpPr>
        <p:spPr>
          <a:xfrm>
            <a:off x="10549522" y="6504077"/>
            <a:ext cx="753545" cy="365125"/>
          </a:xfrm>
        </p:spPr>
        <p:txBody>
          <a:bodyPr/>
          <a:lstStyle/>
          <a:p>
            <a:fld id="{D678B743-A83A-47E3-B490-1AF6C50E888E}" type="slidenum">
              <a:rPr lang="en-US" smtClean="0"/>
              <a:t>13</a:t>
            </a:fld>
            <a:endParaRPr lang="en-US" dirty="0"/>
          </a:p>
        </p:txBody>
      </p:sp>
    </p:spTree>
    <p:extLst>
      <p:ext uri="{BB962C8B-B14F-4D97-AF65-F5344CB8AC3E}">
        <p14:creationId xmlns:p14="http://schemas.microsoft.com/office/powerpoint/2010/main" val="1759859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7646" y="470966"/>
            <a:ext cx="10816777" cy="605268"/>
          </a:xfrm>
        </p:spPr>
        <p:txBody>
          <a:bodyPr>
            <a:noAutofit/>
          </a:bodyPr>
          <a:lstStyle/>
          <a:p>
            <a:r>
              <a:rPr lang="en-US" sz="4000" dirty="0"/>
              <a:t>Importance and Reason for ISS </a:t>
            </a:r>
          </a:p>
        </p:txBody>
      </p:sp>
      <p:grpSp>
        <p:nvGrpSpPr>
          <p:cNvPr id="19" name="Group 18">
            <a:extLst>
              <a:ext uri="{FF2B5EF4-FFF2-40B4-BE49-F238E27FC236}">
                <a16:creationId xmlns:a16="http://schemas.microsoft.com/office/drawing/2014/main" id="{6B26EB98-0C02-4018-9C77-C92D72146CC6}"/>
              </a:ext>
            </a:extLst>
          </p:cNvPr>
          <p:cNvGrpSpPr/>
          <p:nvPr/>
        </p:nvGrpSpPr>
        <p:grpSpPr>
          <a:xfrm>
            <a:off x="-634702" y="-42130"/>
            <a:ext cx="2884696" cy="1949372"/>
            <a:chOff x="-634702" y="-42130"/>
            <a:chExt cx="2884696" cy="1949372"/>
          </a:xfrm>
        </p:grpSpPr>
        <p:pic>
          <p:nvPicPr>
            <p:cNvPr id="1026" name="Picture 2" descr="Symbols of NASA | NASA"/>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34702" y="-42130"/>
              <a:ext cx="2884696" cy="144234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sfc Logo - LogoDix"/>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787" y="1301974"/>
              <a:ext cx="1433718" cy="60526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 name="Straight Connector 4"/>
          <p:cNvCxnSpPr/>
          <p:nvPr/>
        </p:nvCxnSpPr>
        <p:spPr>
          <a:xfrm>
            <a:off x="1646295" y="1155618"/>
            <a:ext cx="9740102" cy="164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AC4FB71E-F95C-43D2-99CB-DE217112DA34}"/>
              </a:ext>
            </a:extLst>
          </p:cNvPr>
          <p:cNvPicPr>
            <a:picLocks noChangeAspect="1"/>
          </p:cNvPicPr>
          <p:nvPr/>
        </p:nvPicPr>
        <p:blipFill rotWithShape="1">
          <a:blip r:embed="rId4"/>
          <a:srcRect r="1151"/>
          <a:stretch/>
        </p:blipFill>
        <p:spPr>
          <a:xfrm>
            <a:off x="7833567" y="2063581"/>
            <a:ext cx="3634818" cy="2720085"/>
          </a:xfrm>
          <a:prstGeom prst="rect">
            <a:avLst/>
          </a:prstGeom>
        </p:spPr>
      </p:pic>
      <p:sp>
        <p:nvSpPr>
          <p:cNvPr id="7" name="Rectangle 6">
            <a:extLst>
              <a:ext uri="{FF2B5EF4-FFF2-40B4-BE49-F238E27FC236}">
                <a16:creationId xmlns:a16="http://schemas.microsoft.com/office/drawing/2014/main" id="{AAEC6EFF-61A9-44CF-8814-C734D0CC7A98}"/>
              </a:ext>
            </a:extLst>
          </p:cNvPr>
          <p:cNvSpPr/>
          <p:nvPr/>
        </p:nvSpPr>
        <p:spPr>
          <a:xfrm>
            <a:off x="550160" y="2043276"/>
            <a:ext cx="6951013" cy="3416320"/>
          </a:xfrm>
          <a:prstGeom prst="rect">
            <a:avLst/>
          </a:prstGeom>
        </p:spPr>
        <p:txBody>
          <a:bodyPr wrap="square">
            <a:spAutoFit/>
          </a:bodyPr>
          <a:lstStyle/>
          <a:p>
            <a:pPr marL="285750" indent="-285750">
              <a:buFont typeface="Arial" panose="020B0604020202020204" pitchFamily="34" charset="0"/>
              <a:buChar char="•"/>
            </a:pPr>
            <a:r>
              <a:rPr lang="en-US" dirty="0"/>
              <a:t>Delivered electroplated parts to Alpha Space’s International Space Station test platform Materials International Space Station Experiment (MISSE) 16. The parts will launch in June 2023 to allow for 6 months of space exposure. </a:t>
            </a:r>
          </a:p>
          <a:p>
            <a:pPr marL="285750" indent="-285750">
              <a:buFont typeface="Arial" panose="020B0604020202020204" pitchFamily="34" charset="0"/>
              <a:buChar char="•"/>
            </a:pPr>
            <a:r>
              <a:rPr lang="en-US" dirty="0"/>
              <a:t>Upon return on SpX-27 (April 2023) the parts will be analyzed (i.e. size and weight) to compare to pre-flight conditions and tested to collect data. That data will be compared to a control group on the ground to determine the effect of the space environment. </a:t>
            </a:r>
          </a:p>
          <a:p>
            <a:pPr marL="285750" indent="-285750">
              <a:buFont typeface="Arial" panose="020B0604020202020204" pitchFamily="34" charset="0"/>
              <a:buChar char="•"/>
            </a:pPr>
            <a:r>
              <a:rPr lang="en-US" dirty="0"/>
              <a:t>The ISS allows for the electroplated 3D printed parts to be exposed to space and returned for better understanding of the technology. Which will help determine the best applications for this technology for flight missions.</a:t>
            </a:r>
          </a:p>
        </p:txBody>
      </p:sp>
      <p:sp>
        <p:nvSpPr>
          <p:cNvPr id="14" name="Subtitle 2">
            <a:extLst>
              <a:ext uri="{FF2B5EF4-FFF2-40B4-BE49-F238E27FC236}">
                <a16:creationId xmlns:a16="http://schemas.microsoft.com/office/drawing/2014/main" id="{0EBE0BEE-6B71-4627-86FA-4158BA884E97}"/>
              </a:ext>
            </a:extLst>
          </p:cNvPr>
          <p:cNvSpPr txBox="1">
            <a:spLocks/>
          </p:cNvSpPr>
          <p:nvPr/>
        </p:nvSpPr>
        <p:spPr>
          <a:xfrm>
            <a:off x="7960546" y="4791713"/>
            <a:ext cx="3493218" cy="378388"/>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0" marR="0" lvl="0" indent="0" algn="ctr" defTabSz="457200" rtl="0" eaLnBrk="1" fontAlgn="auto" latinLnBrk="0" hangingPunct="1">
              <a:lnSpc>
                <a:spcPct val="100000"/>
              </a:lnSpc>
              <a:spcBef>
                <a:spcPts val="50"/>
              </a:spcBef>
              <a:spcAft>
                <a:spcPts val="50"/>
              </a:spcAft>
              <a:buClr>
                <a:srgbClr val="DADADA"/>
              </a:buClr>
              <a:buSzPct val="70000"/>
              <a:buFont typeface="Wingdings 2" charset="2"/>
              <a:buNone/>
              <a:tabLst/>
              <a:defRPr/>
            </a:pPr>
            <a:r>
              <a:rPr lang="en-US" sz="1000" dirty="0">
                <a:ln>
                  <a:solidFill>
                    <a:prstClr val="black">
                      <a:lumMod val="75000"/>
                      <a:lumOff val="25000"/>
                      <a:alpha val="10000"/>
                    </a:prstClr>
                  </a:solidFill>
                </a:ln>
                <a:solidFill>
                  <a:prstClr val="white"/>
                </a:solidFill>
                <a:effectLst/>
                <a:latin typeface="Calisto MT" panose="02040603050505030304"/>
              </a:rPr>
              <a:t>3D printed E</a:t>
            </a:r>
            <a:r>
              <a:rPr kumimoji="0" lang="en-US" sz="1000" b="0" i="0" u="none" strike="noStrike" kern="1200" cap="none" spc="0" normalizeH="0" baseline="0" noProof="0" dirty="0" err="1">
                <a:ln>
                  <a:solidFill>
                    <a:prstClr val="black">
                      <a:lumMod val="75000"/>
                      <a:lumOff val="25000"/>
                      <a:alpha val="10000"/>
                    </a:prstClr>
                  </a:solidFill>
                </a:ln>
                <a:solidFill>
                  <a:prstClr val="white"/>
                </a:solidFill>
                <a:effectLst/>
                <a:uLnTx/>
                <a:uFillTx/>
                <a:latin typeface="Calisto MT" panose="02040603050505030304"/>
                <a:ea typeface="+mn-ea"/>
                <a:cs typeface="+mn-cs"/>
              </a:rPr>
              <a:t>lectroplated</a:t>
            </a:r>
            <a:r>
              <a:rPr kumimoji="0" lang="en-US" sz="1000" b="0" i="0" u="none" strike="noStrike" kern="1200" cap="none" spc="0" normalizeH="0" baseline="0" noProof="0" dirty="0">
                <a:ln>
                  <a:solidFill>
                    <a:prstClr val="black">
                      <a:lumMod val="75000"/>
                      <a:lumOff val="25000"/>
                      <a:alpha val="10000"/>
                    </a:prstClr>
                  </a:solidFill>
                </a:ln>
                <a:solidFill>
                  <a:prstClr val="white"/>
                </a:solidFill>
                <a:effectLst/>
                <a:uLnTx/>
                <a:uFillTx/>
                <a:latin typeface="Calisto MT" panose="02040603050505030304"/>
                <a:ea typeface="+mn-ea"/>
                <a:cs typeface="+mn-cs"/>
              </a:rPr>
              <a:t> Parts Delivered for MISSE-16 </a:t>
            </a:r>
            <a:endParaRPr kumimoji="0" lang="en-US" sz="10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Calisto MT" panose="02040603050505030304"/>
              <a:ea typeface="+mn-ea"/>
              <a:cs typeface="+mn-cs"/>
            </a:endParaRPr>
          </a:p>
        </p:txBody>
      </p:sp>
      <p:sp>
        <p:nvSpPr>
          <p:cNvPr id="3" name="Footer Placeholder 2">
            <a:extLst>
              <a:ext uri="{FF2B5EF4-FFF2-40B4-BE49-F238E27FC236}">
                <a16:creationId xmlns:a16="http://schemas.microsoft.com/office/drawing/2014/main" id="{C1323F73-37CE-4BD8-92A2-29BB0F52124A}"/>
              </a:ext>
            </a:extLst>
          </p:cNvPr>
          <p:cNvSpPr>
            <a:spLocks noGrp="1"/>
          </p:cNvSpPr>
          <p:nvPr>
            <p:ph type="ftr" sz="quarter" idx="11"/>
          </p:nvPr>
        </p:nvSpPr>
        <p:spPr>
          <a:xfrm>
            <a:off x="828308" y="6479916"/>
            <a:ext cx="6672865" cy="365125"/>
          </a:xfrm>
        </p:spPr>
        <p:txBody>
          <a:bodyPr/>
          <a:lstStyle/>
          <a:p>
            <a:r>
              <a:rPr lang="en-US"/>
              <a:t>RAPID + TCT 2023</a:t>
            </a:r>
            <a:endParaRPr lang="en-US" dirty="0"/>
          </a:p>
        </p:txBody>
      </p:sp>
      <p:sp>
        <p:nvSpPr>
          <p:cNvPr id="4" name="Slide Number Placeholder 3">
            <a:extLst>
              <a:ext uri="{FF2B5EF4-FFF2-40B4-BE49-F238E27FC236}">
                <a16:creationId xmlns:a16="http://schemas.microsoft.com/office/drawing/2014/main" id="{93513D57-D659-4336-8284-BFC52B0B6BEE}"/>
              </a:ext>
            </a:extLst>
          </p:cNvPr>
          <p:cNvSpPr>
            <a:spLocks noGrp="1"/>
          </p:cNvSpPr>
          <p:nvPr>
            <p:ph type="sldNum" sz="quarter" idx="12"/>
          </p:nvPr>
        </p:nvSpPr>
        <p:spPr>
          <a:xfrm>
            <a:off x="10531767" y="6546334"/>
            <a:ext cx="753545" cy="365125"/>
          </a:xfrm>
        </p:spPr>
        <p:txBody>
          <a:bodyPr/>
          <a:lstStyle/>
          <a:p>
            <a:fld id="{D678B743-A83A-47E3-B490-1AF6C50E888E}" type="slidenum">
              <a:rPr lang="en-US" smtClean="0"/>
              <a:t>14</a:t>
            </a:fld>
            <a:endParaRPr lang="en-US" dirty="0"/>
          </a:p>
        </p:txBody>
      </p:sp>
    </p:spTree>
    <p:extLst>
      <p:ext uri="{BB962C8B-B14F-4D97-AF65-F5344CB8AC3E}">
        <p14:creationId xmlns:p14="http://schemas.microsoft.com/office/powerpoint/2010/main" val="882487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7646" y="171360"/>
            <a:ext cx="10816777" cy="1231914"/>
          </a:xfrm>
        </p:spPr>
        <p:txBody>
          <a:bodyPr>
            <a:normAutofit/>
          </a:bodyPr>
          <a:lstStyle/>
          <a:p>
            <a:r>
              <a:rPr lang="en-US" sz="4000" dirty="0"/>
              <a:t>Other Applications &amp; Critical Challenges</a:t>
            </a:r>
          </a:p>
        </p:txBody>
      </p:sp>
      <p:grpSp>
        <p:nvGrpSpPr>
          <p:cNvPr id="7" name="Group 6">
            <a:extLst>
              <a:ext uri="{FF2B5EF4-FFF2-40B4-BE49-F238E27FC236}">
                <a16:creationId xmlns:a16="http://schemas.microsoft.com/office/drawing/2014/main" id="{2D7D4CC0-06AF-4B87-BA49-255D32E52B2B}"/>
              </a:ext>
            </a:extLst>
          </p:cNvPr>
          <p:cNvGrpSpPr/>
          <p:nvPr/>
        </p:nvGrpSpPr>
        <p:grpSpPr>
          <a:xfrm>
            <a:off x="-157775" y="98482"/>
            <a:ext cx="1930842" cy="1304792"/>
            <a:chOff x="-634702" y="-42130"/>
            <a:chExt cx="2884696" cy="1949372"/>
          </a:xfrm>
        </p:grpSpPr>
        <p:pic>
          <p:nvPicPr>
            <p:cNvPr id="1026" name="Picture 2" descr="Symbols of NASA | NASA"/>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34702" y="-42130"/>
              <a:ext cx="2884696" cy="144234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sfc Logo - LogoDix"/>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787" y="1301974"/>
              <a:ext cx="1433718" cy="60526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 name="Straight Connector 4"/>
          <p:cNvCxnSpPr/>
          <p:nvPr/>
        </p:nvCxnSpPr>
        <p:spPr>
          <a:xfrm>
            <a:off x="1756985" y="1407342"/>
            <a:ext cx="9740102" cy="164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1D14265-6884-417E-B95D-F38DEA02859D}"/>
              </a:ext>
            </a:extLst>
          </p:cNvPr>
          <p:cNvSpPr>
            <a:spLocks noGrp="1"/>
          </p:cNvSpPr>
          <p:nvPr>
            <p:ph type="ftr" sz="quarter" idx="11"/>
          </p:nvPr>
        </p:nvSpPr>
        <p:spPr>
          <a:xfrm>
            <a:off x="628816" y="6399243"/>
            <a:ext cx="6672865" cy="365125"/>
          </a:xfrm>
        </p:spPr>
        <p:txBody>
          <a:bodyPr/>
          <a:lstStyle/>
          <a:p>
            <a:r>
              <a:rPr lang="en-US"/>
              <a:t>RAPID + TCT 2023</a:t>
            </a:r>
            <a:endParaRPr lang="en-US" dirty="0"/>
          </a:p>
        </p:txBody>
      </p:sp>
      <p:sp>
        <p:nvSpPr>
          <p:cNvPr id="4" name="Slide Number Placeholder 3">
            <a:extLst>
              <a:ext uri="{FF2B5EF4-FFF2-40B4-BE49-F238E27FC236}">
                <a16:creationId xmlns:a16="http://schemas.microsoft.com/office/drawing/2014/main" id="{B4846CDB-795B-4A78-B45C-0F374B2A2830}"/>
              </a:ext>
            </a:extLst>
          </p:cNvPr>
          <p:cNvSpPr>
            <a:spLocks noGrp="1"/>
          </p:cNvSpPr>
          <p:nvPr>
            <p:ph type="sldNum" sz="quarter" idx="12"/>
          </p:nvPr>
        </p:nvSpPr>
        <p:spPr>
          <a:xfrm>
            <a:off x="10574019" y="6550832"/>
            <a:ext cx="753545" cy="365125"/>
          </a:xfrm>
        </p:spPr>
        <p:txBody>
          <a:bodyPr/>
          <a:lstStyle/>
          <a:p>
            <a:fld id="{D678B743-A83A-47E3-B490-1AF6C50E888E}" type="slidenum">
              <a:rPr lang="en-US" smtClean="0"/>
              <a:t>15</a:t>
            </a:fld>
            <a:endParaRPr lang="en-US" dirty="0"/>
          </a:p>
        </p:txBody>
      </p:sp>
      <p:sp>
        <p:nvSpPr>
          <p:cNvPr id="17" name="Rectangle 16">
            <a:extLst>
              <a:ext uri="{FF2B5EF4-FFF2-40B4-BE49-F238E27FC236}">
                <a16:creationId xmlns:a16="http://schemas.microsoft.com/office/drawing/2014/main" id="{1EA8C191-6735-4FF9-B972-40D8C8412858}"/>
              </a:ext>
            </a:extLst>
          </p:cNvPr>
          <p:cNvSpPr/>
          <p:nvPr/>
        </p:nvSpPr>
        <p:spPr>
          <a:xfrm>
            <a:off x="628816" y="1502688"/>
            <a:ext cx="11353634" cy="5078313"/>
          </a:xfrm>
          <a:prstGeom prst="rect">
            <a:avLst/>
          </a:prstGeom>
        </p:spPr>
        <p:txBody>
          <a:bodyPr wrap="square">
            <a:spAutoFit/>
          </a:bodyPr>
          <a:lstStyle/>
          <a:p>
            <a:pPr marL="285750" indent="-285750">
              <a:buFont typeface="Arial" panose="020B0604020202020204" pitchFamily="34" charset="0"/>
              <a:buChar char="•"/>
            </a:pPr>
            <a:r>
              <a:rPr lang="en-US" dirty="0"/>
              <a:t>Due to this technology being relatively low cost while still maintaining high levels of dimensional tolerance and tensile strength - it has many applications in the research, development and prototyping industry. This technology for metal 3D printed parts would be particularly high value to universities and startup companies in the aerospace industry.</a:t>
            </a:r>
          </a:p>
          <a:p>
            <a:endParaRPr lang="en-US" dirty="0"/>
          </a:p>
          <a:p>
            <a:pPr marL="285750" indent="-285750">
              <a:buFont typeface="Arial" panose="020B0604020202020204" pitchFamily="34" charset="0"/>
              <a:buChar char="•"/>
            </a:pPr>
            <a:r>
              <a:rPr lang="en-US" b="1" u="sng" dirty="0"/>
              <a:t>Next Steps &amp; Partnerships: </a:t>
            </a:r>
          </a:p>
          <a:p>
            <a:pPr marL="742950" lvl="1" indent="-285750">
              <a:buFont typeface="Arial" panose="020B0604020202020204" pitchFamily="34" charset="0"/>
              <a:buChar char="•"/>
            </a:pPr>
            <a:r>
              <a:rPr lang="en-US" dirty="0" err="1"/>
              <a:t>KArLE</a:t>
            </a:r>
            <a:r>
              <a:rPr lang="en-US" dirty="0"/>
              <a:t> will interface between the optical system, sample handling system and gas handling system for full characterization testing</a:t>
            </a:r>
          </a:p>
          <a:p>
            <a:pPr marL="742950" lvl="1" indent="-285750">
              <a:buFont typeface="Arial" panose="020B0604020202020204" pitchFamily="34" charset="0"/>
              <a:buChar char="•"/>
            </a:pPr>
            <a:r>
              <a:rPr lang="en-US" dirty="0"/>
              <a:t>Printing functional electroplated parts to be used in a laser system</a:t>
            </a:r>
          </a:p>
          <a:p>
            <a:pPr marL="742950" lvl="1" indent="-285750">
              <a:buFont typeface="Arial" panose="020B0604020202020204" pitchFamily="34" charset="0"/>
              <a:buChar char="•"/>
            </a:pPr>
            <a:r>
              <a:rPr lang="en-US" dirty="0"/>
              <a:t>Preliminary discussions with the geometry optimization working group at GSFC to work on optimizing the optical system design further</a:t>
            </a:r>
          </a:p>
          <a:p>
            <a:pPr lvl="1"/>
            <a:endParaRPr lang="en-US" dirty="0"/>
          </a:p>
          <a:p>
            <a:pPr marL="285750" indent="-285750">
              <a:buFont typeface="Arial" panose="020B0604020202020204" pitchFamily="34" charset="0"/>
              <a:buChar char="•"/>
            </a:pPr>
            <a:r>
              <a:rPr lang="en-US" b="1" u="sng" dirty="0"/>
              <a:t>Critical Challenges to Explore:</a:t>
            </a:r>
          </a:p>
          <a:p>
            <a:pPr marL="742950" lvl="1" indent="-285750">
              <a:buFont typeface="Arial" panose="020B0604020202020204" pitchFamily="34" charset="0"/>
              <a:buChar char="•"/>
            </a:pPr>
            <a:r>
              <a:rPr lang="en-US" dirty="0"/>
              <a:t>Additional design and testing with lattice structures</a:t>
            </a:r>
          </a:p>
          <a:p>
            <a:pPr marL="742950" lvl="1" indent="-285750">
              <a:buFont typeface="Arial" panose="020B0604020202020204" pitchFamily="34" charset="0"/>
              <a:buChar char="•"/>
            </a:pPr>
            <a:r>
              <a:rPr lang="en-US" dirty="0"/>
              <a:t>Additional testing data on the pull-out strength of fasteners embedded in this material with metal inserts</a:t>
            </a:r>
          </a:p>
          <a:p>
            <a:pPr marL="742950" lvl="1" indent="-285750">
              <a:buFont typeface="Arial" panose="020B0604020202020204" pitchFamily="34" charset="0"/>
              <a:buChar char="•"/>
            </a:pPr>
            <a:r>
              <a:rPr lang="en-US" dirty="0"/>
              <a:t>Additional vacuum data and deformation data is needed over a range of temperatures</a:t>
            </a:r>
          </a:p>
          <a:p>
            <a:pPr marL="742950" lvl="1" indent="-285750">
              <a:buFont typeface="Arial" panose="020B0604020202020204" pitchFamily="34" charset="0"/>
              <a:buChar char="•"/>
            </a:pPr>
            <a:r>
              <a:rPr lang="en-US" dirty="0"/>
              <a:t>Additional environmental testing (vibration tests) of material in a specific application comparing it to metal  </a:t>
            </a:r>
          </a:p>
          <a:p>
            <a:endParaRPr lang="en-US" dirty="0"/>
          </a:p>
        </p:txBody>
      </p:sp>
    </p:spTree>
    <p:extLst>
      <p:ext uri="{BB962C8B-B14F-4D97-AF65-F5344CB8AC3E}">
        <p14:creationId xmlns:p14="http://schemas.microsoft.com/office/powerpoint/2010/main" val="3595817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0C134C20-23DD-9C45-BDB3-C7BFABFCFFAE}"/>
              </a:ext>
            </a:extLst>
          </p:cNvPr>
          <p:cNvSpPr>
            <a:spLocks noGrp="1"/>
          </p:cNvSpPr>
          <p:nvPr>
            <p:ph type="title"/>
          </p:nvPr>
        </p:nvSpPr>
        <p:spPr>
          <a:xfrm>
            <a:off x="1493777" y="118419"/>
            <a:ext cx="9144000" cy="984580"/>
          </a:xfrm>
        </p:spPr>
        <p:txBody>
          <a:bodyPr/>
          <a:lstStyle/>
          <a:p>
            <a:pPr>
              <a:lnSpc>
                <a:spcPct val="100000"/>
              </a:lnSpc>
              <a:spcBef>
                <a:spcPts val="450"/>
              </a:spcBef>
            </a:pPr>
            <a:r>
              <a:rPr lang="en-US" dirty="0"/>
              <a:t>Acknowledgements </a:t>
            </a:r>
            <a:br>
              <a:rPr lang="en-US" altLang="en-US" sz="1200" dirty="0"/>
            </a:br>
            <a:r>
              <a:rPr lang="en-US" altLang="en-US" sz="1200" dirty="0"/>
              <a:t> </a:t>
            </a:r>
          </a:p>
        </p:txBody>
      </p:sp>
      <p:sp>
        <p:nvSpPr>
          <p:cNvPr id="2" name="Rectangle 1">
            <a:extLst>
              <a:ext uri="{FF2B5EF4-FFF2-40B4-BE49-F238E27FC236}">
                <a16:creationId xmlns:a16="http://schemas.microsoft.com/office/drawing/2014/main" id="{7FB47E97-5E4A-4FB5-B0DB-738E71A46198}"/>
              </a:ext>
            </a:extLst>
          </p:cNvPr>
          <p:cNvSpPr/>
          <p:nvPr/>
        </p:nvSpPr>
        <p:spPr>
          <a:xfrm>
            <a:off x="909869" y="947846"/>
            <a:ext cx="7584426" cy="5940088"/>
          </a:xfrm>
          <a:prstGeom prst="rect">
            <a:avLst/>
          </a:prstGeom>
        </p:spPr>
        <p:txBody>
          <a:bodyPr wrap="square">
            <a:spAutoFit/>
          </a:bodyPr>
          <a:lstStyle/>
          <a:p>
            <a:pPr eaLnBrk="0" fontAlgn="base" hangingPunct="0">
              <a:spcBef>
                <a:spcPct val="0"/>
              </a:spcBef>
              <a:spcAft>
                <a:spcPct val="0"/>
              </a:spcAft>
            </a:pPr>
            <a:r>
              <a:rPr lang="en-US" altLang="en-US" sz="1600" b="1" dirty="0">
                <a:latin typeface="Arial"/>
                <a:ea typeface="ＭＳ Ｐゴシック" panose="020B0600070205080204" pitchFamily="34" charset="-128"/>
              </a:rPr>
              <a:t>Big thanks to a great team at Goddard Space Flight Center and the vendors!</a:t>
            </a:r>
          </a:p>
          <a:p>
            <a:pPr eaLnBrk="0" fontAlgn="base" hangingPunct="0">
              <a:spcBef>
                <a:spcPct val="0"/>
              </a:spcBef>
              <a:spcAft>
                <a:spcPct val="0"/>
              </a:spcAft>
            </a:pPr>
            <a:endParaRPr lang="en-US" altLang="en-US" sz="1600" dirty="0">
              <a:latin typeface="Arial"/>
              <a:ea typeface="ＭＳ Ｐゴシック" panose="020B0600070205080204" pitchFamily="34" charset="-128"/>
            </a:endParaRPr>
          </a:p>
          <a:p>
            <a:pPr eaLnBrk="0" fontAlgn="base" hangingPunct="0">
              <a:spcBef>
                <a:spcPct val="0"/>
              </a:spcBef>
              <a:spcAft>
                <a:spcPct val="0"/>
              </a:spcAft>
            </a:pPr>
            <a:r>
              <a:rPr lang="en-US" sz="1600" i="1" dirty="0">
                <a:latin typeface="Arial"/>
                <a:ea typeface="Verdana" panose="020B0604030504040204" pitchFamily="34" charset="0"/>
                <a:cs typeface="Verdana" panose="020B0604030504040204" pitchFamily="34" charset="0"/>
              </a:rPr>
              <a:t>Co-PI: Matthew Mullin (Code 554)</a:t>
            </a:r>
            <a:endParaRPr lang="en-US" sz="1200" i="1" dirty="0">
              <a:latin typeface="Arial"/>
              <a:ea typeface="Verdana" panose="020B0604030504040204" pitchFamily="34" charset="0"/>
              <a:cs typeface="Verdana" panose="020B0604030504040204" pitchFamily="34" charset="0"/>
            </a:endParaRPr>
          </a:p>
          <a:p>
            <a:pPr eaLnBrk="0" fontAlgn="base" hangingPunct="0">
              <a:spcBef>
                <a:spcPct val="0"/>
              </a:spcBef>
              <a:spcAft>
                <a:spcPct val="0"/>
              </a:spcAft>
            </a:pPr>
            <a:endParaRPr lang="en-US" sz="1200" i="1" dirty="0">
              <a:latin typeface="Arial"/>
              <a:ea typeface="Verdana" panose="020B0604030504040204" pitchFamily="34" charset="0"/>
              <a:cs typeface="Verdana" panose="020B0604030504040204" pitchFamily="34" charset="0"/>
            </a:endParaRPr>
          </a:p>
          <a:p>
            <a:pPr eaLnBrk="0" fontAlgn="base" hangingPunct="0">
              <a:spcBef>
                <a:spcPct val="0"/>
              </a:spcBef>
              <a:spcAft>
                <a:spcPct val="0"/>
              </a:spcAft>
            </a:pPr>
            <a:r>
              <a:rPr lang="en-US" sz="1600" i="1" dirty="0">
                <a:latin typeface="Arial"/>
                <a:ea typeface="Verdana" panose="020B0604030504040204" pitchFamily="34" charset="0"/>
                <a:cs typeface="Verdana" panose="020B0604030504040204" pitchFamily="34" charset="0"/>
              </a:rPr>
              <a:t>2021 Interns:</a:t>
            </a:r>
          </a:p>
          <a:p>
            <a:pPr marL="285750" indent="-285750" eaLnBrk="0" fontAlgn="base" hangingPunct="0">
              <a:spcBef>
                <a:spcPct val="0"/>
              </a:spcBef>
              <a:spcAft>
                <a:spcPct val="0"/>
              </a:spcAft>
              <a:buFont typeface="Arial" panose="020B0604020202020204" pitchFamily="34" charset="0"/>
              <a:buChar char="•"/>
            </a:pPr>
            <a:r>
              <a:rPr lang="en-US" sz="1600" i="1" dirty="0">
                <a:latin typeface="Arial"/>
                <a:ea typeface="Verdana" panose="020B0604030504040204" pitchFamily="34" charset="0"/>
                <a:cs typeface="Verdana" panose="020B0604030504040204" pitchFamily="34" charset="0"/>
              </a:rPr>
              <a:t>Madeline Dailey (Code 541)</a:t>
            </a:r>
          </a:p>
          <a:p>
            <a:pPr marL="285750" indent="-285750" eaLnBrk="0" fontAlgn="base" hangingPunct="0">
              <a:spcBef>
                <a:spcPct val="0"/>
              </a:spcBef>
              <a:spcAft>
                <a:spcPct val="0"/>
              </a:spcAft>
              <a:buFont typeface="Arial" panose="020B0604020202020204" pitchFamily="34" charset="0"/>
              <a:buChar char="•"/>
            </a:pPr>
            <a:r>
              <a:rPr lang="en-US" sz="1600" i="1" dirty="0">
                <a:latin typeface="Arial"/>
                <a:ea typeface="Verdana" panose="020B0604030504040204" pitchFamily="34" charset="0"/>
                <a:cs typeface="Verdana" panose="020B0604030504040204" pitchFamily="34" charset="0"/>
              </a:rPr>
              <a:t>Alex Watson-Jones (Code 543)</a:t>
            </a:r>
          </a:p>
          <a:p>
            <a:pPr marL="285750" indent="-285750" eaLnBrk="0" fontAlgn="base" hangingPunct="0">
              <a:spcBef>
                <a:spcPct val="0"/>
              </a:spcBef>
              <a:spcAft>
                <a:spcPct val="0"/>
              </a:spcAft>
              <a:buFont typeface="Arial" panose="020B0604020202020204" pitchFamily="34" charset="0"/>
              <a:buChar char="•"/>
            </a:pPr>
            <a:r>
              <a:rPr lang="it-IT" sz="1600" i="1" dirty="0">
                <a:latin typeface="Arial"/>
                <a:ea typeface="Verdana" panose="020B0604030504040204" pitchFamily="34" charset="0"/>
                <a:cs typeface="Verdana" panose="020B0604030504040204" pitchFamily="34" charset="0"/>
              </a:rPr>
              <a:t>Caroline Griffin (Code 543)</a:t>
            </a:r>
          </a:p>
          <a:p>
            <a:pPr marL="285750" indent="-285750" eaLnBrk="0" fontAlgn="base" hangingPunct="0">
              <a:spcBef>
                <a:spcPct val="0"/>
              </a:spcBef>
              <a:spcAft>
                <a:spcPct val="0"/>
              </a:spcAft>
              <a:buFont typeface="Arial" panose="020B0604020202020204" pitchFamily="34" charset="0"/>
              <a:buChar char="•"/>
            </a:pPr>
            <a:r>
              <a:rPr lang="it-IT" sz="1600" i="1" dirty="0">
                <a:latin typeface="Arial"/>
                <a:ea typeface="Verdana" panose="020B0604030504040204" pitchFamily="34" charset="0"/>
                <a:cs typeface="Verdana" panose="020B0604030504040204" pitchFamily="34" charset="0"/>
              </a:rPr>
              <a:t>Danielle Da Costa (Code 543)</a:t>
            </a:r>
          </a:p>
          <a:p>
            <a:pPr marL="285750" indent="-285750" eaLnBrk="0" fontAlgn="base" hangingPunct="0">
              <a:spcBef>
                <a:spcPct val="0"/>
              </a:spcBef>
              <a:spcAft>
                <a:spcPct val="0"/>
              </a:spcAft>
              <a:buFont typeface="Arial" panose="020B0604020202020204" pitchFamily="34" charset="0"/>
              <a:buChar char="•"/>
            </a:pPr>
            <a:endParaRPr lang="it-IT" sz="1600" i="1" dirty="0">
              <a:latin typeface="Arial"/>
              <a:ea typeface="Verdana" panose="020B0604030504040204" pitchFamily="34" charset="0"/>
              <a:cs typeface="Verdana" panose="020B0604030504040204" pitchFamily="34" charset="0"/>
            </a:endParaRPr>
          </a:p>
          <a:p>
            <a:pPr eaLnBrk="0" fontAlgn="base" hangingPunct="0">
              <a:spcBef>
                <a:spcPct val="0"/>
              </a:spcBef>
              <a:spcAft>
                <a:spcPct val="0"/>
              </a:spcAft>
            </a:pPr>
            <a:r>
              <a:rPr lang="it-IT" sz="1600" i="1" dirty="0">
                <a:latin typeface="Arial"/>
                <a:ea typeface="Verdana" panose="020B0604030504040204" pitchFamily="34" charset="0"/>
                <a:cs typeface="Verdana" panose="020B0604030504040204" pitchFamily="34" charset="0"/>
              </a:rPr>
              <a:t>GSFC Collaborators:</a:t>
            </a:r>
          </a:p>
          <a:p>
            <a:pPr marL="285750" indent="-285750" eaLnBrk="0" fontAlgn="base" hangingPunct="0">
              <a:spcBef>
                <a:spcPct val="0"/>
              </a:spcBef>
              <a:spcAft>
                <a:spcPct val="0"/>
              </a:spcAft>
              <a:buFont typeface="Arial" panose="020B0604020202020204" pitchFamily="34" charset="0"/>
              <a:buChar char="•"/>
            </a:pPr>
            <a:r>
              <a:rPr lang="en-US" sz="1600" i="1" dirty="0">
                <a:latin typeface="Arial"/>
                <a:ea typeface="Verdana" panose="020B0604030504040204" pitchFamily="34" charset="0"/>
                <a:cs typeface="Verdana" panose="020B0604030504040204" pitchFamily="34" charset="0"/>
              </a:rPr>
              <a:t>Justin Jones (Code 541)</a:t>
            </a:r>
          </a:p>
          <a:p>
            <a:pPr marL="285750" indent="-285750" eaLnBrk="0" fontAlgn="base" hangingPunct="0">
              <a:spcBef>
                <a:spcPct val="0"/>
              </a:spcBef>
              <a:spcAft>
                <a:spcPct val="0"/>
              </a:spcAft>
              <a:buFont typeface="Arial" panose="020B0604020202020204" pitchFamily="34" charset="0"/>
              <a:buChar char="•"/>
            </a:pPr>
            <a:r>
              <a:rPr lang="en-US" sz="1600" i="1" dirty="0">
                <a:latin typeface="Arial"/>
                <a:ea typeface="Verdana" panose="020B0604030504040204" pitchFamily="34" charset="0"/>
                <a:cs typeface="Verdana" panose="020B0604030504040204" pitchFamily="34" charset="0"/>
              </a:rPr>
              <a:t>Antonio Moreno (Code 541)</a:t>
            </a:r>
          </a:p>
          <a:p>
            <a:pPr marL="285750" indent="-285750" eaLnBrk="0" fontAlgn="base" hangingPunct="0">
              <a:spcBef>
                <a:spcPct val="0"/>
              </a:spcBef>
              <a:spcAft>
                <a:spcPct val="0"/>
              </a:spcAft>
              <a:buFont typeface="Arial" panose="020B0604020202020204" pitchFamily="34" charset="0"/>
              <a:buChar char="•"/>
            </a:pPr>
            <a:r>
              <a:rPr lang="en-US" sz="1600" i="1" dirty="0">
                <a:latin typeface="Arial"/>
                <a:ea typeface="Verdana" panose="020B0604030504040204" pitchFamily="34" charset="0"/>
                <a:cs typeface="Verdana" panose="020B0604030504040204" pitchFamily="34" charset="0"/>
              </a:rPr>
              <a:t>Jeremy Knipple (Code 541)</a:t>
            </a:r>
          </a:p>
          <a:p>
            <a:pPr marL="285750" indent="-285750" eaLnBrk="0" fontAlgn="base" hangingPunct="0">
              <a:spcBef>
                <a:spcPct val="0"/>
              </a:spcBef>
              <a:spcAft>
                <a:spcPct val="0"/>
              </a:spcAft>
              <a:buFont typeface="Arial" panose="020B0604020202020204" pitchFamily="34" charset="0"/>
              <a:buChar char="•"/>
            </a:pPr>
            <a:r>
              <a:rPr lang="pl-PL" sz="1600" i="1" dirty="0">
                <a:latin typeface="Arial"/>
                <a:ea typeface="Verdana" panose="020B0604030504040204" pitchFamily="34" charset="0"/>
                <a:cs typeface="Verdana" panose="020B0604030504040204" pitchFamily="34" charset="0"/>
              </a:rPr>
              <a:t>Jennifer</a:t>
            </a:r>
            <a:r>
              <a:rPr lang="en-US" sz="1600" i="1" dirty="0">
                <a:latin typeface="Arial"/>
                <a:ea typeface="Verdana" panose="020B0604030504040204" pitchFamily="34" charset="0"/>
                <a:cs typeface="Verdana" panose="020B0604030504040204" pitchFamily="34" charset="0"/>
              </a:rPr>
              <a:t> </a:t>
            </a:r>
            <a:r>
              <a:rPr lang="pl-PL" sz="1600" i="1" dirty="0">
                <a:latin typeface="Arial" panose="020B0604020202020204" pitchFamily="34" charset="0"/>
                <a:ea typeface="Verdana" panose="020B0604030504040204" pitchFamily="34" charset="0"/>
                <a:cs typeface="Verdana" panose="020B0604030504040204" pitchFamily="34" charset="0"/>
              </a:rPr>
              <a:t>Domanowski</a:t>
            </a:r>
            <a:r>
              <a:rPr lang="en-US" sz="1600" i="1" dirty="0">
                <a:latin typeface="Arial" panose="020B0604020202020204" pitchFamily="34" charset="0"/>
                <a:ea typeface="Verdana" panose="020B0604030504040204" pitchFamily="34" charset="0"/>
                <a:cs typeface="Verdana" panose="020B0604030504040204" pitchFamily="34" charset="0"/>
              </a:rPr>
              <a:t> (Code 541)</a:t>
            </a:r>
          </a:p>
          <a:p>
            <a:pPr marL="285750" indent="-285750" eaLnBrk="0" fontAlgn="base" hangingPunct="0">
              <a:spcBef>
                <a:spcPct val="0"/>
              </a:spcBef>
              <a:spcAft>
                <a:spcPct val="0"/>
              </a:spcAft>
              <a:buFont typeface="Arial" panose="020B0604020202020204" pitchFamily="34" charset="0"/>
              <a:buChar char="•"/>
            </a:pPr>
            <a:r>
              <a:rPr lang="en-US" sz="1600" i="1" dirty="0">
                <a:latin typeface="Arial" panose="020B0604020202020204" pitchFamily="34" charset="0"/>
                <a:ea typeface="Verdana" panose="020B0604030504040204" pitchFamily="34" charset="0"/>
                <a:cs typeface="Verdana" panose="020B0604030504040204" pitchFamily="34" charset="0"/>
              </a:rPr>
              <a:t>Jonathan Murray (Code 541)</a:t>
            </a:r>
          </a:p>
          <a:p>
            <a:pPr marL="285750" indent="-285750" eaLnBrk="0" fontAlgn="base" hangingPunct="0">
              <a:spcBef>
                <a:spcPct val="0"/>
              </a:spcBef>
              <a:spcAft>
                <a:spcPct val="0"/>
              </a:spcAft>
              <a:buFont typeface="Arial" panose="020B0604020202020204" pitchFamily="34" charset="0"/>
              <a:buChar char="•"/>
            </a:pPr>
            <a:r>
              <a:rPr lang="en-US" sz="1600" i="1" dirty="0">
                <a:latin typeface="Arial" panose="020B0604020202020204" pitchFamily="34" charset="0"/>
                <a:ea typeface="Verdana" panose="020B0604030504040204" pitchFamily="34" charset="0"/>
                <a:cs typeface="Verdana" panose="020B0604030504040204" pitchFamily="34" charset="0"/>
              </a:rPr>
              <a:t>William Mulhearn (Code 541)</a:t>
            </a:r>
          </a:p>
          <a:p>
            <a:pPr marL="285750" indent="-285750" eaLnBrk="0" fontAlgn="base" hangingPunct="0">
              <a:spcBef>
                <a:spcPct val="0"/>
              </a:spcBef>
              <a:spcAft>
                <a:spcPct val="0"/>
              </a:spcAft>
              <a:buFont typeface="Arial" panose="020B0604020202020204" pitchFamily="34" charset="0"/>
              <a:buChar char="•"/>
            </a:pPr>
            <a:endParaRPr lang="it-IT" sz="1600" i="1" dirty="0">
              <a:latin typeface="Arial"/>
              <a:ea typeface="Verdana" panose="020B0604030504040204" pitchFamily="34" charset="0"/>
              <a:cs typeface="Verdana" panose="020B0604030504040204" pitchFamily="34" charset="0"/>
            </a:endParaRPr>
          </a:p>
          <a:p>
            <a:pPr eaLnBrk="0" fontAlgn="base" hangingPunct="0">
              <a:spcBef>
                <a:spcPct val="0"/>
              </a:spcBef>
              <a:spcAft>
                <a:spcPct val="0"/>
              </a:spcAft>
            </a:pPr>
            <a:r>
              <a:rPr lang="it-IT" sz="1600" i="1" dirty="0">
                <a:latin typeface="Arial"/>
                <a:ea typeface="Verdana" panose="020B0604030504040204" pitchFamily="34" charset="0"/>
                <a:cs typeface="Verdana" panose="020B0604030504040204" pitchFamily="34" charset="0"/>
              </a:rPr>
              <a:t>Vendor Collaborators:</a:t>
            </a:r>
          </a:p>
          <a:p>
            <a:pPr marL="285750" indent="-285750" eaLnBrk="0" fontAlgn="base" hangingPunct="0">
              <a:spcBef>
                <a:spcPct val="0"/>
              </a:spcBef>
              <a:spcAft>
                <a:spcPct val="0"/>
              </a:spcAft>
              <a:buFont typeface="Arial" panose="020B0604020202020204" pitchFamily="34" charset="0"/>
              <a:buChar char="•"/>
            </a:pPr>
            <a:r>
              <a:rPr lang="it-IT" sz="1600" dirty="0">
                <a:latin typeface="Arial"/>
                <a:ea typeface="Verdana" panose="020B0604030504040204" pitchFamily="34" charset="0"/>
                <a:cs typeface="Verdana" panose="020B0604030504040204" pitchFamily="34" charset="0"/>
              </a:rPr>
              <a:t>Sean Wise (Repliform)</a:t>
            </a:r>
          </a:p>
          <a:p>
            <a:pPr marL="285750" indent="-285750" eaLnBrk="0" fontAlgn="base" hangingPunct="0">
              <a:spcBef>
                <a:spcPct val="0"/>
              </a:spcBef>
              <a:spcAft>
                <a:spcPct val="0"/>
              </a:spcAft>
              <a:buFont typeface="Arial" panose="020B0604020202020204" pitchFamily="34" charset="0"/>
              <a:buChar char="•"/>
            </a:pPr>
            <a:r>
              <a:rPr lang="it-IT" sz="1600" dirty="0">
                <a:latin typeface="Arial"/>
                <a:ea typeface="Verdana" panose="020B0604030504040204" pitchFamily="34" charset="0"/>
                <a:cs typeface="Verdana" panose="020B0604030504040204" pitchFamily="34" charset="0"/>
              </a:rPr>
              <a:t>Chris Crowley (Formlabs)</a:t>
            </a:r>
          </a:p>
          <a:p>
            <a:pPr marL="285750" indent="-285750" eaLnBrk="0" fontAlgn="base" hangingPunct="0">
              <a:spcBef>
                <a:spcPct val="0"/>
              </a:spcBef>
              <a:spcAft>
                <a:spcPct val="0"/>
              </a:spcAft>
              <a:buFont typeface="Arial" panose="020B0604020202020204" pitchFamily="34" charset="0"/>
              <a:buChar char="•"/>
            </a:pPr>
            <a:r>
              <a:rPr lang="en-US" sz="1600" i="1" dirty="0">
                <a:latin typeface="Arial"/>
                <a:ea typeface="Verdana" panose="020B0604030504040204" pitchFamily="34" charset="0"/>
                <a:cs typeface="Verdana" panose="020B0604030504040204" pitchFamily="34" charset="0"/>
              </a:rPr>
              <a:t>Guru Ramu &amp; Logan Gugliuzza (Mach33 Engineering)</a:t>
            </a:r>
          </a:p>
          <a:p>
            <a:pPr marL="285750" indent="-285750" eaLnBrk="0" fontAlgn="base" hangingPunct="0">
              <a:spcBef>
                <a:spcPct val="0"/>
              </a:spcBef>
              <a:spcAft>
                <a:spcPct val="0"/>
              </a:spcAft>
              <a:buFont typeface="Arial" panose="020B0604020202020204" pitchFamily="34" charset="0"/>
              <a:buChar char="•"/>
            </a:pPr>
            <a:r>
              <a:rPr lang="en-US" sz="1600" i="1" dirty="0">
                <a:latin typeface="Arial"/>
                <a:ea typeface="Verdana" panose="020B0604030504040204" pitchFamily="34" charset="0"/>
                <a:cs typeface="Verdana" panose="020B0604030504040204" pitchFamily="34" charset="0"/>
              </a:rPr>
              <a:t>Allison Goode &amp; Mark Shumbera (Alpha Space)</a:t>
            </a:r>
          </a:p>
          <a:p>
            <a:pPr eaLnBrk="0" fontAlgn="base" hangingPunct="0">
              <a:spcBef>
                <a:spcPct val="0"/>
              </a:spcBef>
              <a:spcAft>
                <a:spcPct val="0"/>
              </a:spcAft>
            </a:pPr>
            <a:endParaRPr lang="en-US" sz="1600" i="1" dirty="0">
              <a:solidFill>
                <a:srgbClr val="000000"/>
              </a:solidFill>
              <a:latin typeface="Arial"/>
              <a:ea typeface="Verdana" panose="020B0604030504040204" pitchFamily="34" charset="0"/>
              <a:cs typeface="Verdana" panose="020B0604030504040204" pitchFamily="34" charset="0"/>
            </a:endParaRPr>
          </a:p>
        </p:txBody>
      </p:sp>
      <p:pic>
        <p:nvPicPr>
          <p:cNvPr id="1026" name="Picture 2" descr="See the source image">
            <a:extLst>
              <a:ext uri="{FF2B5EF4-FFF2-40B4-BE49-F238E27FC236}">
                <a16:creationId xmlns:a16="http://schemas.microsoft.com/office/drawing/2014/main" id="{4CE844FE-B1F6-4D4C-AA86-8387605409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1385" y="1709053"/>
            <a:ext cx="4977517" cy="279985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DBA0219-B7D2-41B0-9058-04184D313D51}"/>
              </a:ext>
            </a:extLst>
          </p:cNvPr>
          <p:cNvSpPr/>
          <p:nvPr/>
        </p:nvSpPr>
        <p:spPr>
          <a:xfrm>
            <a:off x="6994088" y="4508906"/>
            <a:ext cx="3732112" cy="400110"/>
          </a:xfrm>
          <a:prstGeom prst="rect">
            <a:avLst/>
          </a:prstGeom>
        </p:spPr>
        <p:txBody>
          <a:bodyPr wrap="none">
            <a:spAutoFit/>
          </a:bodyPr>
          <a:lstStyle/>
          <a:p>
            <a:pPr eaLnBrk="0" fontAlgn="base" hangingPunct="0">
              <a:spcBef>
                <a:spcPct val="0"/>
              </a:spcBef>
              <a:spcAft>
                <a:spcPct val="0"/>
              </a:spcAft>
            </a:pPr>
            <a:r>
              <a:rPr lang="en-US" altLang="en-US" sz="2000" b="1" dirty="0">
                <a:solidFill>
                  <a:srgbClr val="000000"/>
                </a:solidFill>
                <a:latin typeface="Arial" panose="020B0604020202020204" pitchFamily="34" charset="0"/>
                <a:ea typeface="ＭＳ Ｐゴシック" panose="020B0600070205080204" pitchFamily="34" charset="-128"/>
              </a:rPr>
              <a:t>Goddard Space Flight Center</a:t>
            </a:r>
          </a:p>
        </p:txBody>
      </p:sp>
      <p:cxnSp>
        <p:nvCxnSpPr>
          <p:cNvPr id="8" name="Straight Connector 7">
            <a:extLst>
              <a:ext uri="{FF2B5EF4-FFF2-40B4-BE49-F238E27FC236}">
                <a16:creationId xmlns:a16="http://schemas.microsoft.com/office/drawing/2014/main" id="{CA7B77E2-67AD-4C83-A05C-9F8B693C2D6E}"/>
              </a:ext>
            </a:extLst>
          </p:cNvPr>
          <p:cNvCxnSpPr/>
          <p:nvPr/>
        </p:nvCxnSpPr>
        <p:spPr>
          <a:xfrm>
            <a:off x="1042882" y="931368"/>
            <a:ext cx="9740102" cy="164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215C4F9F-9CD8-4C12-8F43-7C1BDEAB4A5D}"/>
              </a:ext>
            </a:extLst>
          </p:cNvPr>
          <p:cNvSpPr>
            <a:spLocks noGrp="1"/>
          </p:cNvSpPr>
          <p:nvPr>
            <p:ph type="ftr" sz="quarter" idx="11"/>
          </p:nvPr>
        </p:nvSpPr>
        <p:spPr>
          <a:xfrm>
            <a:off x="809293" y="6510486"/>
            <a:ext cx="6672865" cy="365125"/>
          </a:xfrm>
        </p:spPr>
        <p:txBody>
          <a:bodyPr/>
          <a:lstStyle/>
          <a:p>
            <a:r>
              <a:rPr lang="en-US"/>
              <a:t>RAPID + TCT 2023</a:t>
            </a:r>
            <a:endParaRPr lang="en-US" dirty="0"/>
          </a:p>
        </p:txBody>
      </p:sp>
      <p:sp>
        <p:nvSpPr>
          <p:cNvPr id="6" name="Slide Number Placeholder 5">
            <a:extLst>
              <a:ext uri="{FF2B5EF4-FFF2-40B4-BE49-F238E27FC236}">
                <a16:creationId xmlns:a16="http://schemas.microsoft.com/office/drawing/2014/main" id="{02E0C802-DC16-48E3-8F42-958CBDE02E5E}"/>
              </a:ext>
            </a:extLst>
          </p:cNvPr>
          <p:cNvSpPr>
            <a:spLocks noGrp="1"/>
          </p:cNvSpPr>
          <p:nvPr>
            <p:ph type="sldNum" sz="quarter" idx="12"/>
          </p:nvPr>
        </p:nvSpPr>
        <p:spPr>
          <a:xfrm>
            <a:off x="10528586" y="6558832"/>
            <a:ext cx="753545" cy="365125"/>
          </a:xfrm>
        </p:spPr>
        <p:txBody>
          <a:bodyPr/>
          <a:lstStyle/>
          <a:p>
            <a:fld id="{D678B743-A83A-47E3-B490-1AF6C50E888E}" type="slidenum">
              <a:rPr lang="en-US" smtClean="0"/>
              <a:t>16</a:t>
            </a:fld>
            <a:endParaRPr lang="en-US" dirty="0"/>
          </a:p>
        </p:txBody>
      </p:sp>
    </p:spTree>
    <p:extLst>
      <p:ext uri="{BB962C8B-B14F-4D97-AF65-F5344CB8AC3E}">
        <p14:creationId xmlns:p14="http://schemas.microsoft.com/office/powerpoint/2010/main" val="4062304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613B77-9AC9-498D-9423-E68F02A634B2}"/>
              </a:ext>
            </a:extLst>
          </p:cNvPr>
          <p:cNvSpPr>
            <a:spLocks noGrp="1"/>
          </p:cNvSpPr>
          <p:nvPr>
            <p:ph type="ctrTitle"/>
          </p:nvPr>
        </p:nvSpPr>
        <p:spPr/>
        <p:txBody>
          <a:bodyPr>
            <a:noAutofit/>
          </a:bodyPr>
          <a:lstStyle/>
          <a:p>
            <a:pPr lvl="0"/>
            <a:r>
              <a:rPr lang="en-US" dirty="0"/>
              <a:t>Questions</a:t>
            </a:r>
            <a:endParaRPr lang="en-US" sz="3600" dirty="0"/>
          </a:p>
        </p:txBody>
      </p:sp>
      <p:cxnSp>
        <p:nvCxnSpPr>
          <p:cNvPr id="6" name="Straight Connector 5">
            <a:extLst>
              <a:ext uri="{FF2B5EF4-FFF2-40B4-BE49-F238E27FC236}">
                <a16:creationId xmlns:a16="http://schemas.microsoft.com/office/drawing/2014/main" id="{6624983D-8AE3-4956-A913-2037CBFCB6C2}"/>
              </a:ext>
            </a:extLst>
          </p:cNvPr>
          <p:cNvCxnSpPr/>
          <p:nvPr/>
        </p:nvCxnSpPr>
        <p:spPr>
          <a:xfrm>
            <a:off x="1220659" y="3598339"/>
            <a:ext cx="9740102" cy="164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DB421342-F00B-43F8-877E-B3EC76D11284}"/>
              </a:ext>
            </a:extLst>
          </p:cNvPr>
          <p:cNvSpPr>
            <a:spLocks noGrp="1"/>
          </p:cNvSpPr>
          <p:nvPr>
            <p:ph type="ftr" sz="quarter" idx="11"/>
          </p:nvPr>
        </p:nvSpPr>
        <p:spPr>
          <a:xfrm>
            <a:off x="878960" y="6477005"/>
            <a:ext cx="6672865" cy="365125"/>
          </a:xfrm>
        </p:spPr>
        <p:txBody>
          <a:bodyPr/>
          <a:lstStyle/>
          <a:p>
            <a:r>
              <a:rPr lang="en-US"/>
              <a:t>RAPID + TCT 2023</a:t>
            </a:r>
            <a:endParaRPr lang="en-US" dirty="0"/>
          </a:p>
        </p:txBody>
      </p:sp>
      <p:sp>
        <p:nvSpPr>
          <p:cNvPr id="5" name="Slide Number Placeholder 4">
            <a:extLst>
              <a:ext uri="{FF2B5EF4-FFF2-40B4-BE49-F238E27FC236}">
                <a16:creationId xmlns:a16="http://schemas.microsoft.com/office/drawing/2014/main" id="{617D67D8-97D8-4AE9-8400-771DBDBED048}"/>
              </a:ext>
            </a:extLst>
          </p:cNvPr>
          <p:cNvSpPr>
            <a:spLocks noGrp="1"/>
          </p:cNvSpPr>
          <p:nvPr>
            <p:ph type="sldNum" sz="quarter" idx="12"/>
          </p:nvPr>
        </p:nvSpPr>
        <p:spPr>
          <a:xfrm>
            <a:off x="10583988" y="6493909"/>
            <a:ext cx="753545" cy="365125"/>
          </a:xfrm>
        </p:spPr>
        <p:txBody>
          <a:bodyPr/>
          <a:lstStyle/>
          <a:p>
            <a:fld id="{D678B743-A83A-47E3-B490-1AF6C50E888E}" type="slidenum">
              <a:rPr lang="en-US" smtClean="0"/>
              <a:t>17</a:t>
            </a:fld>
            <a:endParaRPr lang="en-US" dirty="0"/>
          </a:p>
        </p:txBody>
      </p:sp>
    </p:spTree>
    <p:extLst>
      <p:ext uri="{BB962C8B-B14F-4D97-AF65-F5344CB8AC3E}">
        <p14:creationId xmlns:p14="http://schemas.microsoft.com/office/powerpoint/2010/main" val="4213791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613B77-9AC9-498D-9423-E68F02A634B2}"/>
              </a:ext>
            </a:extLst>
          </p:cNvPr>
          <p:cNvSpPr>
            <a:spLocks noGrp="1"/>
          </p:cNvSpPr>
          <p:nvPr>
            <p:ph type="ctrTitle"/>
          </p:nvPr>
        </p:nvSpPr>
        <p:spPr/>
        <p:txBody>
          <a:bodyPr>
            <a:noAutofit/>
          </a:bodyPr>
          <a:lstStyle/>
          <a:p>
            <a:pPr lvl="0"/>
            <a:r>
              <a:rPr lang="en-US" dirty="0"/>
              <a:t>Back-Up Slides</a:t>
            </a:r>
            <a:endParaRPr lang="en-US" sz="3600" dirty="0"/>
          </a:p>
        </p:txBody>
      </p:sp>
      <p:cxnSp>
        <p:nvCxnSpPr>
          <p:cNvPr id="6" name="Straight Connector 5">
            <a:extLst>
              <a:ext uri="{FF2B5EF4-FFF2-40B4-BE49-F238E27FC236}">
                <a16:creationId xmlns:a16="http://schemas.microsoft.com/office/drawing/2014/main" id="{6624983D-8AE3-4956-A913-2037CBFCB6C2}"/>
              </a:ext>
            </a:extLst>
          </p:cNvPr>
          <p:cNvCxnSpPr/>
          <p:nvPr/>
        </p:nvCxnSpPr>
        <p:spPr>
          <a:xfrm>
            <a:off x="1220659" y="3598339"/>
            <a:ext cx="9740102" cy="164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DB421342-F00B-43F8-877E-B3EC76D11284}"/>
              </a:ext>
            </a:extLst>
          </p:cNvPr>
          <p:cNvSpPr>
            <a:spLocks noGrp="1"/>
          </p:cNvSpPr>
          <p:nvPr>
            <p:ph type="ftr" sz="quarter" idx="11"/>
          </p:nvPr>
        </p:nvSpPr>
        <p:spPr>
          <a:xfrm>
            <a:off x="878960" y="6477005"/>
            <a:ext cx="6672865" cy="365125"/>
          </a:xfrm>
        </p:spPr>
        <p:txBody>
          <a:bodyPr/>
          <a:lstStyle/>
          <a:p>
            <a:r>
              <a:rPr lang="en-US"/>
              <a:t>RAPID + TCT 2023</a:t>
            </a:r>
            <a:endParaRPr lang="en-US" dirty="0"/>
          </a:p>
        </p:txBody>
      </p:sp>
      <p:sp>
        <p:nvSpPr>
          <p:cNvPr id="5" name="Slide Number Placeholder 4">
            <a:extLst>
              <a:ext uri="{FF2B5EF4-FFF2-40B4-BE49-F238E27FC236}">
                <a16:creationId xmlns:a16="http://schemas.microsoft.com/office/drawing/2014/main" id="{617D67D8-97D8-4AE9-8400-771DBDBED048}"/>
              </a:ext>
            </a:extLst>
          </p:cNvPr>
          <p:cNvSpPr>
            <a:spLocks noGrp="1"/>
          </p:cNvSpPr>
          <p:nvPr>
            <p:ph type="sldNum" sz="quarter" idx="12"/>
          </p:nvPr>
        </p:nvSpPr>
        <p:spPr>
          <a:xfrm>
            <a:off x="10583988" y="6493909"/>
            <a:ext cx="753545" cy="365125"/>
          </a:xfrm>
        </p:spPr>
        <p:txBody>
          <a:bodyPr/>
          <a:lstStyle/>
          <a:p>
            <a:fld id="{D678B743-A83A-47E3-B490-1AF6C50E888E}" type="slidenum">
              <a:rPr lang="en-US" smtClean="0"/>
              <a:t>18</a:t>
            </a:fld>
            <a:endParaRPr lang="en-US" dirty="0"/>
          </a:p>
        </p:txBody>
      </p:sp>
    </p:spTree>
    <p:extLst>
      <p:ext uri="{BB962C8B-B14F-4D97-AF65-F5344CB8AC3E}">
        <p14:creationId xmlns:p14="http://schemas.microsoft.com/office/powerpoint/2010/main" val="947621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3C202-13A9-43CC-A90E-39F568B25F88}"/>
              </a:ext>
            </a:extLst>
          </p:cNvPr>
          <p:cNvSpPr>
            <a:spLocks noGrp="1"/>
          </p:cNvSpPr>
          <p:nvPr>
            <p:ph type="title"/>
          </p:nvPr>
        </p:nvSpPr>
        <p:spPr>
          <a:xfrm>
            <a:off x="919119" y="280525"/>
            <a:ext cx="10353762" cy="970450"/>
          </a:xfrm>
        </p:spPr>
        <p:txBody>
          <a:bodyPr/>
          <a:lstStyle/>
          <a:p>
            <a:r>
              <a:rPr lang="en-US" dirty="0"/>
              <a:t>Lattice Compression Testing</a:t>
            </a:r>
          </a:p>
        </p:txBody>
      </p:sp>
      <p:sp>
        <p:nvSpPr>
          <p:cNvPr id="3" name="Content Placeholder 2">
            <a:extLst>
              <a:ext uri="{FF2B5EF4-FFF2-40B4-BE49-F238E27FC236}">
                <a16:creationId xmlns:a16="http://schemas.microsoft.com/office/drawing/2014/main" id="{AFA1A566-F4A3-4E5D-8A67-6BD21D7D28CD}"/>
              </a:ext>
            </a:extLst>
          </p:cNvPr>
          <p:cNvSpPr>
            <a:spLocks noGrp="1"/>
          </p:cNvSpPr>
          <p:nvPr>
            <p:ph sz="half" idx="1"/>
          </p:nvPr>
        </p:nvSpPr>
        <p:spPr>
          <a:xfrm>
            <a:off x="826211" y="1534645"/>
            <a:ext cx="6014874" cy="810883"/>
          </a:xfrm>
        </p:spPr>
        <p:txBody>
          <a:bodyPr>
            <a:normAutofit fontScale="77500" lnSpcReduction="20000"/>
          </a:bodyPr>
          <a:lstStyle/>
          <a:p>
            <a:r>
              <a:rPr lang="en-US" dirty="0"/>
              <a:t>Material: Non-Plated Rigid 10K No Offset</a:t>
            </a:r>
          </a:p>
          <a:p>
            <a:r>
              <a:rPr lang="en-US" dirty="0"/>
              <a:t>Cube lattice structures of Rigid 10K material were testing for compression strength </a:t>
            </a:r>
          </a:p>
        </p:txBody>
      </p:sp>
      <p:cxnSp>
        <p:nvCxnSpPr>
          <p:cNvPr id="27" name="Straight Connector 26">
            <a:extLst>
              <a:ext uri="{FF2B5EF4-FFF2-40B4-BE49-F238E27FC236}">
                <a16:creationId xmlns:a16="http://schemas.microsoft.com/office/drawing/2014/main" id="{C1D6992C-827E-49C2-BE78-F1D6CCC2FB66}"/>
              </a:ext>
            </a:extLst>
          </p:cNvPr>
          <p:cNvCxnSpPr/>
          <p:nvPr/>
        </p:nvCxnSpPr>
        <p:spPr>
          <a:xfrm>
            <a:off x="1016756" y="1367580"/>
            <a:ext cx="9740102" cy="164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0D3A0E6E-C2C5-465F-BAC8-875B488C09E9}"/>
              </a:ext>
            </a:extLst>
          </p:cNvPr>
          <p:cNvGrpSpPr/>
          <p:nvPr/>
        </p:nvGrpSpPr>
        <p:grpSpPr>
          <a:xfrm>
            <a:off x="-261838" y="16479"/>
            <a:ext cx="1878228" cy="1269238"/>
            <a:chOff x="-634702" y="-42130"/>
            <a:chExt cx="2884696" cy="1949372"/>
          </a:xfrm>
        </p:grpSpPr>
        <p:pic>
          <p:nvPicPr>
            <p:cNvPr id="29" name="Picture 2" descr="Symbols of NASA | NASA">
              <a:extLst>
                <a:ext uri="{FF2B5EF4-FFF2-40B4-BE49-F238E27FC236}">
                  <a16:creationId xmlns:a16="http://schemas.microsoft.com/office/drawing/2014/main" id="{83C73E62-338B-4EBA-9B40-9F8E46353488}"/>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34702" y="-42130"/>
              <a:ext cx="2884696" cy="144234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Gsfc Logo - LogoDix">
              <a:extLst>
                <a:ext uri="{FF2B5EF4-FFF2-40B4-BE49-F238E27FC236}">
                  <a16:creationId xmlns:a16="http://schemas.microsoft.com/office/drawing/2014/main" id="{75E24083-4545-4E82-92FB-F94F929C4C6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787" y="1301974"/>
              <a:ext cx="1433718" cy="605268"/>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3">
            <a:extLst>
              <a:ext uri="{FF2B5EF4-FFF2-40B4-BE49-F238E27FC236}">
                <a16:creationId xmlns:a16="http://schemas.microsoft.com/office/drawing/2014/main" id="{42292BDF-796C-4C8F-BE4A-A0FABC4B9E38}"/>
              </a:ext>
            </a:extLst>
          </p:cNvPr>
          <p:cNvSpPr>
            <a:spLocks noGrp="1"/>
          </p:cNvSpPr>
          <p:nvPr>
            <p:ph type="ftr" sz="quarter" idx="11"/>
          </p:nvPr>
        </p:nvSpPr>
        <p:spPr>
          <a:xfrm>
            <a:off x="881550" y="6425413"/>
            <a:ext cx="6672865" cy="365125"/>
          </a:xfrm>
        </p:spPr>
        <p:txBody>
          <a:bodyPr/>
          <a:lstStyle/>
          <a:p>
            <a:r>
              <a:rPr lang="en-US"/>
              <a:t>RAPID + TCT 2023</a:t>
            </a:r>
            <a:endParaRPr lang="en-US" dirty="0"/>
          </a:p>
        </p:txBody>
      </p:sp>
      <p:sp>
        <p:nvSpPr>
          <p:cNvPr id="5" name="Slide Number Placeholder 4">
            <a:extLst>
              <a:ext uri="{FF2B5EF4-FFF2-40B4-BE49-F238E27FC236}">
                <a16:creationId xmlns:a16="http://schemas.microsoft.com/office/drawing/2014/main" id="{ACAB67F9-C00B-4987-842C-C1E16292D6BA}"/>
              </a:ext>
            </a:extLst>
          </p:cNvPr>
          <p:cNvSpPr>
            <a:spLocks noGrp="1"/>
          </p:cNvSpPr>
          <p:nvPr>
            <p:ph type="sldNum" sz="quarter" idx="12"/>
          </p:nvPr>
        </p:nvSpPr>
        <p:spPr>
          <a:xfrm>
            <a:off x="10601442" y="6425412"/>
            <a:ext cx="753545" cy="365125"/>
          </a:xfrm>
        </p:spPr>
        <p:txBody>
          <a:bodyPr/>
          <a:lstStyle/>
          <a:p>
            <a:fld id="{D678B743-A83A-47E3-B490-1AF6C50E888E}" type="slidenum">
              <a:rPr lang="en-US" smtClean="0"/>
              <a:t>19</a:t>
            </a:fld>
            <a:endParaRPr lang="en-US" dirty="0"/>
          </a:p>
        </p:txBody>
      </p:sp>
      <p:graphicFrame>
        <p:nvGraphicFramePr>
          <p:cNvPr id="14" name="Table 13">
            <a:extLst>
              <a:ext uri="{FF2B5EF4-FFF2-40B4-BE49-F238E27FC236}">
                <a16:creationId xmlns:a16="http://schemas.microsoft.com/office/drawing/2014/main" id="{8AB33669-67B6-4B33-85D5-AFF6450447D4}"/>
              </a:ext>
            </a:extLst>
          </p:cNvPr>
          <p:cNvGraphicFramePr>
            <a:graphicFrameLocks noGrp="1"/>
          </p:cNvGraphicFramePr>
          <p:nvPr>
            <p:extLst>
              <p:ext uri="{D42A27DB-BD31-4B8C-83A1-F6EECF244321}">
                <p14:modId xmlns:p14="http://schemas.microsoft.com/office/powerpoint/2010/main" val="3002302675"/>
              </p:ext>
            </p:extLst>
          </p:nvPr>
        </p:nvGraphicFramePr>
        <p:xfrm>
          <a:off x="3875483" y="2976774"/>
          <a:ext cx="2886263" cy="1570618"/>
        </p:xfrm>
        <a:graphic>
          <a:graphicData uri="http://schemas.openxmlformats.org/drawingml/2006/table">
            <a:tbl>
              <a:tblPr/>
              <a:tblGrid>
                <a:gridCol w="1448023">
                  <a:extLst>
                    <a:ext uri="{9D8B030D-6E8A-4147-A177-3AD203B41FA5}">
                      <a16:colId xmlns:a16="http://schemas.microsoft.com/office/drawing/2014/main" val="1933869178"/>
                    </a:ext>
                  </a:extLst>
                </a:gridCol>
                <a:gridCol w="1438240">
                  <a:extLst>
                    <a:ext uri="{9D8B030D-6E8A-4147-A177-3AD203B41FA5}">
                      <a16:colId xmlns:a16="http://schemas.microsoft.com/office/drawing/2014/main" val="3229281839"/>
                    </a:ext>
                  </a:extLst>
                </a:gridCol>
              </a:tblGrid>
              <a:tr h="270796">
                <a:tc gridSpan="2">
                  <a:txBody>
                    <a:bodyPr/>
                    <a:lstStyle/>
                    <a:p>
                      <a:pPr algn="ctr" fontAlgn="b"/>
                      <a:r>
                        <a:rPr lang="en-US" sz="1100" b="1" i="0" u="none" strike="noStrike" dirty="0">
                          <a:solidFill>
                            <a:srgbClr val="000000"/>
                          </a:solidFill>
                          <a:effectLst/>
                          <a:latin typeface="Calibri" panose="020F0502020204030204" pitchFamily="34" charset="0"/>
                        </a:rPr>
                        <a:t>Compression Test Side Load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3156771438"/>
                  </a:ext>
                </a:extLst>
              </a:tr>
              <a:tr h="216637">
                <a:tc>
                  <a:txBody>
                    <a:bodyPr/>
                    <a:lstStyle/>
                    <a:p>
                      <a:pPr algn="l" fontAlgn="b"/>
                      <a:r>
                        <a:rPr lang="en-US" sz="1100" b="0" i="0" u="none" strike="noStrike">
                          <a:solidFill>
                            <a:srgbClr val="000000"/>
                          </a:solidFill>
                          <a:effectLst/>
                          <a:latin typeface="Calibri" panose="020F0502020204030204" pitchFamily="34" charset="0"/>
                        </a:rPr>
                        <a:t>Specimen Label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Maximum Load (lbf)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31135613"/>
                  </a:ext>
                </a:extLst>
              </a:tr>
              <a:tr h="216637">
                <a:tc>
                  <a:txBody>
                    <a:bodyPr/>
                    <a:lstStyle/>
                    <a:p>
                      <a:pPr algn="l" fontAlgn="b"/>
                      <a:r>
                        <a:rPr lang="en-US" sz="1100" b="0" i="0" u="none" strike="noStrike">
                          <a:solidFill>
                            <a:srgbClr val="000000"/>
                          </a:solidFill>
                          <a:effectLst/>
                          <a:latin typeface="Calibri" panose="020F0502020204030204" pitchFamily="34" charset="0"/>
                        </a:rPr>
                        <a:t>Coupon 1 Side Load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72.36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48457318"/>
                  </a:ext>
                </a:extLst>
              </a:tr>
              <a:tr h="216637">
                <a:tc>
                  <a:txBody>
                    <a:bodyPr/>
                    <a:lstStyle/>
                    <a:p>
                      <a:pPr algn="l" fontAlgn="b"/>
                      <a:r>
                        <a:rPr lang="en-US" sz="1100" b="0" i="0" u="none" strike="noStrike">
                          <a:solidFill>
                            <a:srgbClr val="000000"/>
                          </a:solidFill>
                          <a:effectLst/>
                          <a:latin typeface="Calibri" panose="020F0502020204030204" pitchFamily="34" charset="0"/>
                        </a:rPr>
                        <a:t>Coupon 2 Side Load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73.56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43032869"/>
                  </a:ext>
                </a:extLst>
              </a:tr>
              <a:tr h="216637">
                <a:tc>
                  <a:txBody>
                    <a:bodyPr/>
                    <a:lstStyle/>
                    <a:p>
                      <a:pPr algn="l" fontAlgn="b"/>
                      <a:r>
                        <a:rPr lang="en-US" sz="1100" b="0" i="0" u="none" strike="noStrike">
                          <a:solidFill>
                            <a:srgbClr val="000000"/>
                          </a:solidFill>
                          <a:effectLst/>
                          <a:latin typeface="Calibri" panose="020F0502020204030204" pitchFamily="34" charset="0"/>
                        </a:rPr>
                        <a:t>Coupon 3 Side Load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65.12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96070054"/>
                  </a:ext>
                </a:extLst>
              </a:tr>
              <a:tr h="216637">
                <a:tc>
                  <a:txBody>
                    <a:bodyPr/>
                    <a:lstStyle/>
                    <a:p>
                      <a:pPr algn="l" fontAlgn="b"/>
                      <a:r>
                        <a:rPr lang="en-US" sz="1100" b="0" i="0" u="none" strike="noStrike">
                          <a:solidFill>
                            <a:srgbClr val="000000"/>
                          </a:solidFill>
                          <a:effectLst/>
                          <a:latin typeface="Calibri" panose="020F0502020204030204" pitchFamily="34" charset="0"/>
                        </a:rPr>
                        <a:t>Coupon 4 Side Load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69.94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73626080"/>
                  </a:ext>
                </a:extLst>
              </a:tr>
              <a:tr h="216637">
                <a:tc>
                  <a:txBody>
                    <a:bodyPr/>
                    <a:lstStyle/>
                    <a:p>
                      <a:pPr algn="l" fontAlgn="b"/>
                      <a:r>
                        <a:rPr lang="en-US" sz="1100" b="0" i="0" u="none" strike="noStrike">
                          <a:solidFill>
                            <a:srgbClr val="000000"/>
                          </a:solidFill>
                          <a:effectLst/>
                          <a:latin typeface="Calibri" panose="020F0502020204030204" pitchFamily="34" charset="0"/>
                        </a:rPr>
                        <a:t>Mean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dirty="0">
                          <a:solidFill>
                            <a:srgbClr val="000000"/>
                          </a:solidFill>
                          <a:effectLst/>
                          <a:latin typeface="Calibri" panose="020F0502020204030204" pitchFamily="34" charset="0"/>
                        </a:rPr>
                        <a:t>70.25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668511400"/>
                  </a:ext>
                </a:extLst>
              </a:tr>
            </a:tbl>
          </a:graphicData>
        </a:graphic>
      </p:graphicFrame>
      <p:graphicFrame>
        <p:nvGraphicFramePr>
          <p:cNvPr id="15" name="Table 14">
            <a:extLst>
              <a:ext uri="{FF2B5EF4-FFF2-40B4-BE49-F238E27FC236}">
                <a16:creationId xmlns:a16="http://schemas.microsoft.com/office/drawing/2014/main" id="{47E747A1-FACB-4359-810A-6FE3C1C7810E}"/>
              </a:ext>
            </a:extLst>
          </p:cNvPr>
          <p:cNvGraphicFramePr>
            <a:graphicFrameLocks noGrp="1"/>
          </p:cNvGraphicFramePr>
          <p:nvPr>
            <p:extLst>
              <p:ext uri="{D42A27DB-BD31-4B8C-83A1-F6EECF244321}">
                <p14:modId xmlns:p14="http://schemas.microsoft.com/office/powerpoint/2010/main" val="956344876"/>
              </p:ext>
            </p:extLst>
          </p:nvPr>
        </p:nvGraphicFramePr>
        <p:xfrm>
          <a:off x="677276" y="2975768"/>
          <a:ext cx="2717800" cy="1571625"/>
        </p:xfrm>
        <a:graphic>
          <a:graphicData uri="http://schemas.openxmlformats.org/drawingml/2006/table">
            <a:tbl>
              <a:tblPr/>
              <a:tblGrid>
                <a:gridCol w="1315987">
                  <a:extLst>
                    <a:ext uri="{9D8B030D-6E8A-4147-A177-3AD203B41FA5}">
                      <a16:colId xmlns:a16="http://schemas.microsoft.com/office/drawing/2014/main" val="2638154123"/>
                    </a:ext>
                  </a:extLst>
                </a:gridCol>
                <a:gridCol w="1401813">
                  <a:extLst>
                    <a:ext uri="{9D8B030D-6E8A-4147-A177-3AD203B41FA5}">
                      <a16:colId xmlns:a16="http://schemas.microsoft.com/office/drawing/2014/main" val="3995407684"/>
                    </a:ext>
                  </a:extLst>
                </a:gridCol>
              </a:tblGrid>
              <a:tr h="238125">
                <a:tc gridSpan="2">
                  <a:txBody>
                    <a:bodyPr/>
                    <a:lstStyle/>
                    <a:p>
                      <a:pPr algn="ctr" fontAlgn="b"/>
                      <a:r>
                        <a:rPr lang="en-US" sz="1100" b="1" i="0" u="none" strike="noStrike">
                          <a:solidFill>
                            <a:srgbClr val="000000"/>
                          </a:solidFill>
                          <a:effectLst/>
                          <a:latin typeface="Calibri" panose="020F0502020204030204" pitchFamily="34" charset="0"/>
                        </a:rPr>
                        <a:t>Compression Test Top Load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3618299033"/>
                  </a:ext>
                </a:extLst>
              </a:tr>
              <a:tr h="190500">
                <a:tc>
                  <a:txBody>
                    <a:bodyPr/>
                    <a:lstStyle/>
                    <a:p>
                      <a:pPr algn="l" fontAlgn="b"/>
                      <a:r>
                        <a:rPr lang="en-US" sz="1100" b="0" i="0" u="none" strike="noStrike">
                          <a:solidFill>
                            <a:srgbClr val="000000"/>
                          </a:solidFill>
                          <a:effectLst/>
                          <a:latin typeface="Calibri" panose="020F0502020204030204" pitchFamily="34" charset="0"/>
                        </a:rPr>
                        <a:t>Specimen Label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Maximum Load (lbf)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09948947"/>
                  </a:ext>
                </a:extLst>
              </a:tr>
              <a:tr h="190500">
                <a:tc>
                  <a:txBody>
                    <a:bodyPr/>
                    <a:lstStyle/>
                    <a:p>
                      <a:pPr algn="l" fontAlgn="b"/>
                      <a:r>
                        <a:rPr lang="en-US" sz="1100" b="0" i="0" u="none" strike="noStrike">
                          <a:solidFill>
                            <a:srgbClr val="000000"/>
                          </a:solidFill>
                          <a:effectLst/>
                          <a:latin typeface="Calibri" panose="020F0502020204030204" pitchFamily="34" charset="0"/>
                        </a:rPr>
                        <a:t>Coupon 1 Top Load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120.00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73261057"/>
                  </a:ext>
                </a:extLst>
              </a:tr>
              <a:tr h="190500">
                <a:tc>
                  <a:txBody>
                    <a:bodyPr/>
                    <a:lstStyle/>
                    <a:p>
                      <a:pPr algn="l" fontAlgn="b"/>
                      <a:r>
                        <a:rPr lang="en-US" sz="1100" b="0" i="0" u="none" strike="noStrike">
                          <a:solidFill>
                            <a:srgbClr val="000000"/>
                          </a:solidFill>
                          <a:effectLst/>
                          <a:latin typeface="Calibri" panose="020F0502020204030204" pitchFamily="34" charset="0"/>
                        </a:rPr>
                        <a:t>Coupon 2 Top Load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125.10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31158562"/>
                  </a:ext>
                </a:extLst>
              </a:tr>
              <a:tr h="190500">
                <a:tc>
                  <a:txBody>
                    <a:bodyPr/>
                    <a:lstStyle/>
                    <a:p>
                      <a:pPr algn="l" fontAlgn="b"/>
                      <a:r>
                        <a:rPr lang="en-US" sz="1100" b="0" i="0" u="none" strike="noStrike">
                          <a:solidFill>
                            <a:srgbClr val="000000"/>
                          </a:solidFill>
                          <a:effectLst/>
                          <a:latin typeface="Calibri" panose="020F0502020204030204" pitchFamily="34" charset="0"/>
                        </a:rPr>
                        <a:t>Coupon 3 Top Load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117.60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78463669"/>
                  </a:ext>
                </a:extLst>
              </a:tr>
              <a:tr h="190500">
                <a:tc>
                  <a:txBody>
                    <a:bodyPr/>
                    <a:lstStyle/>
                    <a:p>
                      <a:pPr algn="l" fontAlgn="b"/>
                      <a:r>
                        <a:rPr lang="en-US" sz="1100" b="0" i="0" u="none" strike="noStrike">
                          <a:solidFill>
                            <a:srgbClr val="000000"/>
                          </a:solidFill>
                          <a:effectLst/>
                          <a:latin typeface="Calibri" panose="020F0502020204030204" pitchFamily="34" charset="0"/>
                        </a:rPr>
                        <a:t>Coupon 4 Top Load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119.70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31703674"/>
                  </a:ext>
                </a:extLst>
              </a:tr>
              <a:tr h="190500">
                <a:tc>
                  <a:txBody>
                    <a:bodyPr/>
                    <a:lstStyle/>
                    <a:p>
                      <a:pPr algn="l" fontAlgn="b"/>
                      <a:r>
                        <a:rPr lang="en-US" sz="1100" b="0" i="0" u="none" strike="noStrike">
                          <a:solidFill>
                            <a:srgbClr val="000000"/>
                          </a:solidFill>
                          <a:effectLst/>
                          <a:latin typeface="Calibri" panose="020F0502020204030204" pitchFamily="34" charset="0"/>
                        </a:rPr>
                        <a:t>Coupon 5 Top Load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126.90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35898652"/>
                  </a:ext>
                </a:extLst>
              </a:tr>
              <a:tr h="190500">
                <a:tc>
                  <a:txBody>
                    <a:bodyPr/>
                    <a:lstStyle/>
                    <a:p>
                      <a:pPr algn="l" fontAlgn="b"/>
                      <a:r>
                        <a:rPr lang="en-US" sz="1100" b="0" i="0" u="none" strike="noStrike">
                          <a:solidFill>
                            <a:srgbClr val="000000"/>
                          </a:solidFill>
                          <a:effectLst/>
                          <a:latin typeface="Calibri" panose="020F0502020204030204" pitchFamily="34" charset="0"/>
                        </a:rPr>
                        <a:t>Mean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dirty="0">
                          <a:solidFill>
                            <a:srgbClr val="000000"/>
                          </a:solidFill>
                          <a:effectLst/>
                          <a:latin typeface="Calibri" panose="020F0502020204030204" pitchFamily="34" charset="0"/>
                        </a:rPr>
                        <a:t>121.86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65489944"/>
                  </a:ext>
                </a:extLst>
              </a:tr>
            </a:tbl>
          </a:graphicData>
        </a:graphic>
      </p:graphicFrame>
      <p:pic>
        <p:nvPicPr>
          <p:cNvPr id="31" name="Picture 30">
            <a:extLst>
              <a:ext uri="{FF2B5EF4-FFF2-40B4-BE49-F238E27FC236}">
                <a16:creationId xmlns:a16="http://schemas.microsoft.com/office/drawing/2014/main" id="{468EAE2D-85A9-4729-838A-70F55483EEE9}"/>
              </a:ext>
            </a:extLst>
          </p:cNvPr>
          <p:cNvPicPr>
            <a:picLocks noChangeAspect="1"/>
          </p:cNvPicPr>
          <p:nvPr/>
        </p:nvPicPr>
        <p:blipFill>
          <a:blip r:embed="rId4"/>
          <a:stretch>
            <a:fillRect/>
          </a:stretch>
        </p:blipFill>
        <p:spPr>
          <a:xfrm>
            <a:off x="7224000" y="1595272"/>
            <a:ext cx="4048881" cy="4697057"/>
          </a:xfrm>
          <a:prstGeom prst="rect">
            <a:avLst/>
          </a:prstGeom>
        </p:spPr>
      </p:pic>
      <p:sp>
        <p:nvSpPr>
          <p:cNvPr id="13" name="TextBox 12">
            <a:extLst>
              <a:ext uri="{FF2B5EF4-FFF2-40B4-BE49-F238E27FC236}">
                <a16:creationId xmlns:a16="http://schemas.microsoft.com/office/drawing/2014/main" id="{1B0025DE-363D-48AD-9B4C-E077DA1C7B0F}"/>
              </a:ext>
            </a:extLst>
          </p:cNvPr>
          <p:cNvSpPr txBox="1"/>
          <p:nvPr/>
        </p:nvSpPr>
        <p:spPr>
          <a:xfrm>
            <a:off x="7560727" y="6346643"/>
            <a:ext cx="3375425" cy="230832"/>
          </a:xfrm>
          <a:prstGeom prst="rect">
            <a:avLst/>
          </a:prstGeom>
          <a:noFill/>
        </p:spPr>
        <p:txBody>
          <a:bodyPr wrap="square" rtlCol="0">
            <a:spAutoFit/>
          </a:bodyPr>
          <a:lstStyle/>
          <a:p>
            <a:pPr algn="ctr"/>
            <a:r>
              <a:rPr lang="en-US" sz="900" dirty="0"/>
              <a:t>Test was conducted by Goddard Space Flight Center Code 541</a:t>
            </a:r>
          </a:p>
        </p:txBody>
      </p:sp>
    </p:spTree>
    <p:extLst>
      <p:ext uri="{BB962C8B-B14F-4D97-AF65-F5344CB8AC3E}">
        <p14:creationId xmlns:p14="http://schemas.microsoft.com/office/powerpoint/2010/main" val="3652496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5223" y="49253"/>
            <a:ext cx="10816777" cy="1343842"/>
          </a:xfrm>
        </p:spPr>
        <p:txBody>
          <a:bodyPr>
            <a:normAutofit/>
          </a:bodyPr>
          <a:lstStyle/>
          <a:p>
            <a:r>
              <a:rPr lang="en-US" sz="3100" dirty="0"/>
              <a:t>Characterization and Testing of Copper-Nickel Electroplated 3D Printed Parts for Space Flight Applications </a:t>
            </a:r>
          </a:p>
        </p:txBody>
      </p:sp>
      <p:grpSp>
        <p:nvGrpSpPr>
          <p:cNvPr id="12" name="Group 11">
            <a:extLst>
              <a:ext uri="{FF2B5EF4-FFF2-40B4-BE49-F238E27FC236}">
                <a16:creationId xmlns:a16="http://schemas.microsoft.com/office/drawing/2014/main" id="{0F56FAD8-9762-43CE-B1C3-2C80385AFD4D}"/>
              </a:ext>
            </a:extLst>
          </p:cNvPr>
          <p:cNvGrpSpPr/>
          <p:nvPr/>
        </p:nvGrpSpPr>
        <p:grpSpPr>
          <a:xfrm>
            <a:off x="-519292" y="-40814"/>
            <a:ext cx="2884696" cy="1948255"/>
            <a:chOff x="-634702" y="-41013"/>
            <a:chExt cx="2884696" cy="1948255"/>
          </a:xfrm>
        </p:grpSpPr>
        <p:pic>
          <p:nvPicPr>
            <p:cNvPr id="1026" name="Picture 2" descr="Symbols of NASA | NASA"/>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34702" y="-41013"/>
              <a:ext cx="2884696" cy="144234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sfc Logo - LogoDix"/>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787" y="1301974"/>
              <a:ext cx="1433718" cy="60526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 name="Straight Connector 4"/>
          <p:cNvCxnSpPr/>
          <p:nvPr/>
        </p:nvCxnSpPr>
        <p:spPr>
          <a:xfrm>
            <a:off x="1756985" y="1407342"/>
            <a:ext cx="9740102" cy="164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4" cstate="hqprint">
            <a:extLst>
              <a:ext uri="{28A0092B-C50C-407E-A947-70E740481C1C}">
                <a14:useLocalDpi xmlns:a14="http://schemas.microsoft.com/office/drawing/2010/main" val="0"/>
              </a:ext>
            </a:extLst>
          </a:blip>
          <a:srcRect l="1629" t="11363" r="4692" b="2832"/>
          <a:stretch/>
        </p:blipFill>
        <p:spPr>
          <a:xfrm>
            <a:off x="4519841" y="3504957"/>
            <a:ext cx="2717472" cy="1866787"/>
          </a:xfrm>
          <a:prstGeom prst="rect">
            <a:avLst/>
          </a:prstGeom>
        </p:spPr>
      </p:pic>
      <p:sp>
        <p:nvSpPr>
          <p:cNvPr id="14" name="Subtitle 2"/>
          <p:cNvSpPr txBox="1">
            <a:spLocks/>
          </p:cNvSpPr>
          <p:nvPr/>
        </p:nvSpPr>
        <p:spPr>
          <a:xfrm>
            <a:off x="428564" y="1709738"/>
            <a:ext cx="11322281" cy="2167164"/>
          </a:xfrm>
          <a:prstGeom prst="rect">
            <a:avLst/>
          </a:prstGeom>
          <a:effectLst>
            <a:outerShdw blurRad="25400" dir="17880000">
              <a:srgbClr val="000000">
                <a:alpha val="46000"/>
              </a:srgbClr>
            </a:outerShdw>
          </a:effectLst>
        </p:spPr>
        <p:txBody>
          <a:bodyPr vert="horz" lIns="91440" tIns="45720" rIns="91440" bIns="45720" rtlCol="0" anchor="t">
            <a:normAutofit fontScale="70000" lnSpcReduction="20000"/>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0" marR="0" lvl="0" indent="0" algn="ctr" defTabSz="457200" rtl="0" eaLnBrk="1" fontAlgn="auto" latinLnBrk="0" hangingPunct="1">
              <a:lnSpc>
                <a:spcPct val="100000"/>
              </a:lnSpc>
              <a:spcBef>
                <a:spcPct val="20000"/>
              </a:spcBef>
              <a:spcAft>
                <a:spcPts val="600"/>
              </a:spcAft>
              <a:buClr>
                <a:srgbClr val="DADADA"/>
              </a:buClr>
              <a:buSzPct val="70000"/>
              <a:buFont typeface="Wingdings 2" charset="2"/>
              <a:buNone/>
              <a:tabLst/>
              <a:defRPr/>
            </a:pPr>
            <a:r>
              <a:rPr kumimoji="0" lang="en-US" sz="20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Calisto MT" panose="02040603050505030304"/>
              </a:rPr>
              <a:t>Introduction: </a:t>
            </a:r>
          </a:p>
          <a:p>
            <a:pPr marL="0" marR="0" lvl="0" indent="0" algn="just" defTabSz="457200" rtl="0" eaLnBrk="1" fontAlgn="auto" latinLnBrk="0" hangingPunct="1">
              <a:lnSpc>
                <a:spcPct val="100000"/>
              </a:lnSpc>
              <a:spcBef>
                <a:spcPct val="20000"/>
              </a:spcBef>
              <a:spcAft>
                <a:spcPts val="600"/>
              </a:spcAft>
              <a:buClr>
                <a:srgbClr val="DADADA"/>
              </a:buClr>
              <a:buSzPct val="70000"/>
              <a:buFont typeface="Wingdings 2" charset="2"/>
              <a:buNone/>
              <a:tabLst/>
              <a:defRPr/>
            </a:pPr>
            <a:r>
              <a:rPr kumimoji="0" lang="en-US" sz="2000" b="0" i="0" u="none" strike="noStrike" kern="1200" cap="none" spc="0" normalizeH="0" baseline="0" noProof="0" dirty="0">
                <a:ln>
                  <a:solidFill>
                    <a:prstClr val="black">
                      <a:lumMod val="75000"/>
                      <a:lumOff val="25000"/>
                      <a:alpha val="10000"/>
                    </a:prstClr>
                  </a:solidFill>
                </a:ln>
                <a:solidFill>
                  <a:prstClr val="white"/>
                </a:solidFill>
                <a:effectLst/>
                <a:uLnTx/>
                <a:uFillTx/>
                <a:latin typeface="Calisto MT" panose="02040603050505030304"/>
              </a:rPr>
              <a:t>3D printing enables novel designs which are impossible to replicate with conventional machining. The process involves 3D printing components from a polymer using a standard resin-based printing process, then electroplating the parts with a thin layer of copper-nickel. Initial results have shown these electroplated components have increased structural strength, while being less expensive; less massive; and can be made faster compared to conventional CNC machining. The focus and metric of success was to qualify this process and to answer the question if the 3D printed electroplated parts can be fabricated in a more cost, mass and schedule  efficient manor compared to traditional CNC machining. Also, to determine if using this method will cause parts to have contamination issues </a:t>
            </a:r>
            <a:r>
              <a:rPr lang="en-US" dirty="0">
                <a:ln>
                  <a:solidFill>
                    <a:prstClr val="black">
                      <a:lumMod val="75000"/>
                      <a:lumOff val="25000"/>
                      <a:alpha val="10000"/>
                    </a:prstClr>
                  </a:solidFill>
                </a:ln>
                <a:solidFill>
                  <a:prstClr val="white"/>
                </a:solidFill>
                <a:effectLst/>
                <a:latin typeface="Calisto MT" panose="02040603050505030304"/>
              </a:rPr>
              <a:t>or if parts can </a:t>
            </a:r>
            <a:r>
              <a:rPr kumimoji="0" lang="en-US" sz="2000" b="0" i="0" u="none" strike="noStrike" kern="1200" cap="none" spc="0" normalizeH="0" baseline="0" noProof="0" dirty="0">
                <a:ln>
                  <a:solidFill>
                    <a:prstClr val="black">
                      <a:lumMod val="75000"/>
                      <a:lumOff val="25000"/>
                      <a:alpha val="10000"/>
                    </a:prstClr>
                  </a:solidFill>
                </a:ln>
                <a:solidFill>
                  <a:prstClr val="white"/>
                </a:solidFill>
                <a:effectLst/>
                <a:uLnTx/>
                <a:uFillTx/>
                <a:latin typeface="Calisto MT" panose="02040603050505030304"/>
              </a:rPr>
              <a:t>survive space environment testing. This was accomplished by conducting several critical tests such as outgassing, material testing and thermal cycling. In addition, this method is being used to develop a practical structural application for </a:t>
            </a:r>
            <a:r>
              <a:rPr kumimoji="0" lang="en-US" sz="2000" b="0" i="0" u="none" strike="noStrike" kern="1200" cap="none" spc="0" normalizeH="0" baseline="0" noProof="0" dirty="0" err="1">
                <a:ln>
                  <a:solidFill>
                    <a:prstClr val="black">
                      <a:lumMod val="75000"/>
                      <a:lumOff val="25000"/>
                      <a:alpha val="10000"/>
                    </a:prstClr>
                  </a:solidFill>
                </a:ln>
                <a:solidFill>
                  <a:prstClr val="white"/>
                </a:solidFill>
                <a:effectLst/>
                <a:uLnTx/>
                <a:uFillTx/>
                <a:latin typeface="Calisto MT" panose="02040603050505030304"/>
              </a:rPr>
              <a:t>KArLE</a:t>
            </a:r>
            <a:r>
              <a:rPr kumimoji="0" lang="en-US" sz="2000" b="0" i="0" u="none" strike="noStrike" kern="1200" cap="none" spc="0" normalizeH="0" baseline="0" noProof="0" dirty="0">
                <a:ln>
                  <a:solidFill>
                    <a:prstClr val="black">
                      <a:lumMod val="75000"/>
                      <a:lumOff val="25000"/>
                      <a:alpha val="10000"/>
                    </a:prstClr>
                  </a:solidFill>
                </a:ln>
                <a:solidFill>
                  <a:prstClr val="white"/>
                </a:solidFill>
                <a:effectLst/>
                <a:uLnTx/>
                <a:uFillTx/>
                <a:latin typeface="Calisto MT" panose="02040603050505030304"/>
              </a:rPr>
              <a:t> (Potassium Argon Laser Experiment). </a:t>
            </a:r>
          </a:p>
          <a:p>
            <a:pPr marL="0" marR="0" lvl="0" indent="0" algn="just" defTabSz="457200" rtl="0" eaLnBrk="1" fontAlgn="auto" latinLnBrk="0" hangingPunct="1">
              <a:lnSpc>
                <a:spcPct val="100000"/>
              </a:lnSpc>
              <a:spcBef>
                <a:spcPct val="20000"/>
              </a:spcBef>
              <a:spcAft>
                <a:spcPts val="600"/>
              </a:spcAft>
              <a:buClr>
                <a:srgbClr val="DADADA"/>
              </a:buClr>
              <a:buSzPct val="70000"/>
              <a:buFont typeface="Wingdings 2" charset="2"/>
              <a:buNone/>
              <a:tabLst/>
              <a:defRPr/>
            </a:pPr>
            <a:endParaRPr kumimoji="0" lang="en-US" sz="20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Calisto MT" panose="02040603050505030304"/>
              <a:ea typeface="+mn-ea"/>
              <a:cs typeface="+mn-cs"/>
            </a:endParaRPr>
          </a:p>
        </p:txBody>
      </p:sp>
      <p:sp>
        <p:nvSpPr>
          <p:cNvPr id="21" name="TextBox 20"/>
          <p:cNvSpPr txBox="1"/>
          <p:nvPr/>
        </p:nvSpPr>
        <p:spPr>
          <a:xfrm>
            <a:off x="3814141" y="5362592"/>
            <a:ext cx="4128872"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Proof of Concept for an Ultraviolet Laser Mount</a:t>
            </a:r>
          </a:p>
        </p:txBody>
      </p:sp>
      <p:grpSp>
        <p:nvGrpSpPr>
          <p:cNvPr id="9" name="Group 8">
            <a:extLst>
              <a:ext uri="{FF2B5EF4-FFF2-40B4-BE49-F238E27FC236}">
                <a16:creationId xmlns:a16="http://schemas.microsoft.com/office/drawing/2014/main" id="{DE6FA742-8E9A-4F66-A1DE-E669B916FE66}"/>
              </a:ext>
            </a:extLst>
          </p:cNvPr>
          <p:cNvGrpSpPr/>
          <p:nvPr/>
        </p:nvGrpSpPr>
        <p:grpSpPr>
          <a:xfrm>
            <a:off x="727460" y="5692293"/>
            <a:ext cx="10574745" cy="1092884"/>
            <a:chOff x="2779290" y="5549402"/>
            <a:chExt cx="10574745" cy="1092884"/>
          </a:xfrm>
        </p:grpSpPr>
        <p:sp>
          <p:nvSpPr>
            <p:cNvPr id="31" name="Rectangle 30">
              <a:extLst>
                <a:ext uri="{FF2B5EF4-FFF2-40B4-BE49-F238E27FC236}">
                  <a16:creationId xmlns:a16="http://schemas.microsoft.com/office/drawing/2014/main" id="{6EECF21F-0902-48A8-A25E-C3E8AA34E0A1}"/>
                </a:ext>
              </a:extLst>
            </p:cNvPr>
            <p:cNvSpPr/>
            <p:nvPr/>
          </p:nvSpPr>
          <p:spPr>
            <a:xfrm>
              <a:off x="10419594" y="5565196"/>
              <a:ext cx="2934441" cy="1077090"/>
            </a:xfrm>
            <a:prstGeom prst="rect">
              <a:avLst/>
            </a:prstGeom>
          </p:spPr>
          <p:txBody>
            <a:bodyPr wrap="square">
              <a:spAutoFit/>
            </a:bodyPr>
            <a:lstStyle/>
            <a:p>
              <a:pPr algn="ctr" eaLnBrk="0" fontAlgn="base" hangingPunct="0">
                <a:spcBef>
                  <a:spcPct val="0"/>
                </a:spcBef>
                <a:spcAft>
                  <a:spcPct val="0"/>
                </a:spcAft>
              </a:pPr>
              <a:r>
                <a:rPr lang="en-US" sz="1000" b="1" dirty="0">
                  <a:latin typeface="Arial"/>
                  <a:ea typeface="ＭＳ Ｐゴシック" panose="020B0600070205080204" pitchFamily="34" charset="-128"/>
                </a:rPr>
                <a:t>Assemble the Laser</a:t>
              </a:r>
            </a:p>
            <a:p>
              <a:pPr algn="ctr" eaLnBrk="0" fontAlgn="base" hangingPunct="0">
                <a:spcBef>
                  <a:spcPct val="0"/>
                </a:spcBef>
                <a:spcAft>
                  <a:spcPct val="0"/>
                </a:spcAft>
              </a:pPr>
              <a:r>
                <a:rPr lang="en-US" sz="1000" dirty="0">
                  <a:latin typeface="Arial"/>
                  <a:ea typeface="ＭＳ Ｐゴシック" panose="020B0600070205080204" pitchFamily="34" charset="-128"/>
                </a:rPr>
                <a:t>The result is a laser that is 60% lighter, fabricated 60% faster and is 15% the cost of machined aluminum. </a:t>
              </a:r>
            </a:p>
            <a:p>
              <a:pPr eaLnBrk="0" fontAlgn="base" hangingPunct="0">
                <a:spcBef>
                  <a:spcPct val="0"/>
                </a:spcBef>
                <a:spcAft>
                  <a:spcPct val="0"/>
                </a:spcAft>
              </a:pPr>
              <a:endParaRPr lang="en-US" sz="2399" b="1" dirty="0">
                <a:solidFill>
                  <a:srgbClr val="000000"/>
                </a:solidFill>
                <a:latin typeface="Arial"/>
                <a:ea typeface="ＭＳ Ｐゴシック" panose="020B0600070205080204" pitchFamily="34" charset="-128"/>
              </a:endParaRPr>
            </a:p>
          </p:txBody>
        </p:sp>
        <p:grpSp>
          <p:nvGrpSpPr>
            <p:cNvPr id="17" name="Group 16">
              <a:extLst>
                <a:ext uri="{FF2B5EF4-FFF2-40B4-BE49-F238E27FC236}">
                  <a16:creationId xmlns:a16="http://schemas.microsoft.com/office/drawing/2014/main" id="{2BD0C8BA-7FF4-4F0D-8D6B-5309797F1129}"/>
                </a:ext>
              </a:extLst>
            </p:cNvPr>
            <p:cNvGrpSpPr/>
            <p:nvPr/>
          </p:nvGrpSpPr>
          <p:grpSpPr>
            <a:xfrm>
              <a:off x="2779290" y="5549402"/>
              <a:ext cx="7492803" cy="707886"/>
              <a:chOff x="927586" y="5169073"/>
              <a:chExt cx="7492803" cy="707886"/>
            </a:xfrm>
          </p:grpSpPr>
          <p:sp>
            <p:nvSpPr>
              <p:cNvPr id="26" name="Arrow: Right 25">
                <a:extLst>
                  <a:ext uri="{FF2B5EF4-FFF2-40B4-BE49-F238E27FC236}">
                    <a16:creationId xmlns:a16="http://schemas.microsoft.com/office/drawing/2014/main" id="{38628AF2-1272-4B55-9EE5-44DB233DC0CB}"/>
                  </a:ext>
                </a:extLst>
              </p:cNvPr>
              <p:cNvSpPr/>
              <p:nvPr/>
            </p:nvSpPr>
            <p:spPr bwMode="auto">
              <a:xfrm>
                <a:off x="3625517" y="5362603"/>
                <a:ext cx="278178" cy="261189"/>
              </a:xfrm>
              <a:prstGeom prst="rightArrow">
                <a:avLst/>
              </a:prstGeom>
              <a:solidFill>
                <a:schemeClr val="accent1"/>
              </a:solidFill>
              <a:ln w="25400" cap="flat" cmpd="sng" algn="ctr">
                <a:solidFill>
                  <a:schemeClr val="tx1"/>
                </a:solidFill>
                <a:prstDash val="solid"/>
                <a:round/>
                <a:headEnd type="none" w="med" len="med"/>
                <a:tailEnd type="triangle" w="med" len="med"/>
              </a:ln>
              <a:effectLst/>
            </p:spPr>
            <p:txBody>
              <a:bodyPr vert="horz" wrap="square" lIns="91416" tIns="45708" rIns="91416" bIns="45708" numCol="1" rtlCol="0" anchor="t" anchorCtr="0" compatLnSpc="1">
                <a:prstTxWarp prst="textNoShape">
                  <a:avLst/>
                </a:prstTxWarp>
              </a:bodyPr>
              <a:lstStyle/>
              <a:p>
                <a:pPr eaLnBrk="0" fontAlgn="base" hangingPunct="0">
                  <a:spcBef>
                    <a:spcPct val="0"/>
                  </a:spcBef>
                  <a:spcAft>
                    <a:spcPct val="0"/>
                  </a:spcAft>
                </a:pPr>
                <a:endParaRPr lang="en-US" sz="2399">
                  <a:solidFill>
                    <a:srgbClr val="000000"/>
                  </a:solidFill>
                  <a:latin typeface="Times New Roman" pitchFamily="-106" charset="0"/>
                  <a:ea typeface="ＭＳ Ｐゴシック" panose="020B0600070205080204" pitchFamily="34" charset="-128"/>
                </a:endParaRPr>
              </a:p>
            </p:txBody>
          </p:sp>
          <p:sp>
            <p:nvSpPr>
              <p:cNvPr id="27" name="Arrow: Right 26">
                <a:extLst>
                  <a:ext uri="{FF2B5EF4-FFF2-40B4-BE49-F238E27FC236}">
                    <a16:creationId xmlns:a16="http://schemas.microsoft.com/office/drawing/2014/main" id="{E1A13706-C283-44F0-84DA-4ABAA6A6B038}"/>
                  </a:ext>
                </a:extLst>
              </p:cNvPr>
              <p:cNvSpPr/>
              <p:nvPr/>
            </p:nvSpPr>
            <p:spPr bwMode="auto">
              <a:xfrm>
                <a:off x="8143139" y="5363757"/>
                <a:ext cx="277250" cy="261189"/>
              </a:xfrm>
              <a:prstGeom prst="rightArrow">
                <a:avLst/>
              </a:prstGeom>
              <a:solidFill>
                <a:schemeClr val="accent1"/>
              </a:solidFill>
              <a:ln w="25400" cap="flat" cmpd="sng" algn="ctr">
                <a:solidFill>
                  <a:schemeClr val="tx1"/>
                </a:solidFill>
                <a:prstDash val="solid"/>
                <a:round/>
                <a:headEnd type="none" w="med" len="med"/>
                <a:tailEnd type="triangle" w="med" len="med"/>
              </a:ln>
              <a:effectLst/>
            </p:spPr>
            <p:txBody>
              <a:bodyPr vert="horz" wrap="square" lIns="91416" tIns="45708" rIns="91416" bIns="45708" numCol="1" rtlCol="0" anchor="t" anchorCtr="0" compatLnSpc="1">
                <a:prstTxWarp prst="textNoShape">
                  <a:avLst/>
                </a:prstTxWarp>
              </a:bodyPr>
              <a:lstStyle/>
              <a:p>
                <a:pPr eaLnBrk="0" fontAlgn="base" hangingPunct="0">
                  <a:spcBef>
                    <a:spcPct val="0"/>
                  </a:spcBef>
                  <a:spcAft>
                    <a:spcPct val="0"/>
                  </a:spcAft>
                </a:pPr>
                <a:endParaRPr lang="en-US" sz="2399" dirty="0">
                  <a:solidFill>
                    <a:srgbClr val="000000"/>
                  </a:solidFill>
                  <a:latin typeface="Times New Roman" pitchFamily="-106" charset="0"/>
                  <a:ea typeface="ＭＳ Ｐゴシック" panose="020B0600070205080204" pitchFamily="34" charset="-128"/>
                </a:endParaRPr>
              </a:p>
            </p:txBody>
          </p:sp>
          <p:sp>
            <p:nvSpPr>
              <p:cNvPr id="28" name="Rectangle 27">
                <a:extLst>
                  <a:ext uri="{FF2B5EF4-FFF2-40B4-BE49-F238E27FC236}">
                    <a16:creationId xmlns:a16="http://schemas.microsoft.com/office/drawing/2014/main" id="{83DE40CD-4CBB-4B10-8F9C-307D225C1E1F}"/>
                  </a:ext>
                </a:extLst>
              </p:cNvPr>
              <p:cNvSpPr/>
              <p:nvPr/>
            </p:nvSpPr>
            <p:spPr>
              <a:xfrm>
                <a:off x="927586" y="5217353"/>
                <a:ext cx="2560775" cy="553998"/>
              </a:xfrm>
              <a:prstGeom prst="rect">
                <a:avLst/>
              </a:prstGeom>
            </p:spPr>
            <p:txBody>
              <a:bodyPr wrap="square">
                <a:spAutoFit/>
              </a:bodyPr>
              <a:lstStyle/>
              <a:p>
                <a:pPr algn="ctr" eaLnBrk="0" fontAlgn="base" hangingPunct="0">
                  <a:spcBef>
                    <a:spcPct val="0"/>
                  </a:spcBef>
                  <a:spcAft>
                    <a:spcPct val="0"/>
                  </a:spcAft>
                </a:pPr>
                <a:r>
                  <a:rPr lang="en-US" sz="1000" b="1" dirty="0">
                    <a:latin typeface="Arial"/>
                    <a:ea typeface="ＭＳ Ｐゴシック" panose="020B0600070205080204" pitchFamily="34" charset="-128"/>
                  </a:rPr>
                  <a:t>3D Print Part</a:t>
                </a:r>
              </a:p>
              <a:p>
                <a:pPr algn="ctr" eaLnBrk="0" fontAlgn="base" hangingPunct="0">
                  <a:spcBef>
                    <a:spcPct val="0"/>
                  </a:spcBef>
                  <a:spcAft>
                    <a:spcPct val="0"/>
                  </a:spcAft>
                </a:pPr>
                <a:r>
                  <a:rPr lang="en-US" sz="1000" dirty="0">
                    <a:latin typeface="Arial"/>
                    <a:ea typeface="ＭＳ Ｐゴシック" panose="020B0600070205080204" pitchFamily="34" charset="-128"/>
                  </a:rPr>
                  <a:t>From ceramic or plastic material. For ceramic parts, the parts are fired in a kiln. </a:t>
                </a:r>
              </a:p>
            </p:txBody>
          </p:sp>
          <p:sp>
            <p:nvSpPr>
              <p:cNvPr id="29" name="Rectangle 28">
                <a:extLst>
                  <a:ext uri="{FF2B5EF4-FFF2-40B4-BE49-F238E27FC236}">
                    <a16:creationId xmlns:a16="http://schemas.microsoft.com/office/drawing/2014/main" id="{C887776A-50C1-4F39-83DD-580EB3776BA6}"/>
                  </a:ext>
                </a:extLst>
              </p:cNvPr>
              <p:cNvSpPr/>
              <p:nvPr/>
            </p:nvSpPr>
            <p:spPr>
              <a:xfrm>
                <a:off x="4203990" y="5169073"/>
                <a:ext cx="3604334" cy="707886"/>
              </a:xfrm>
              <a:prstGeom prst="rect">
                <a:avLst/>
              </a:prstGeom>
            </p:spPr>
            <p:txBody>
              <a:bodyPr wrap="square">
                <a:spAutoFit/>
              </a:bodyPr>
              <a:lstStyle/>
              <a:p>
                <a:pPr algn="ctr" eaLnBrk="0" fontAlgn="base" hangingPunct="0">
                  <a:spcBef>
                    <a:spcPct val="0"/>
                  </a:spcBef>
                  <a:spcAft>
                    <a:spcPct val="0"/>
                  </a:spcAft>
                </a:pPr>
                <a:r>
                  <a:rPr lang="en-US" sz="1000" b="1" dirty="0">
                    <a:latin typeface="Arial"/>
                    <a:ea typeface="ＭＳ Ｐゴシック" panose="020B0600070205080204" pitchFamily="34" charset="-128"/>
                  </a:rPr>
                  <a:t>Electroplate Part</a:t>
                </a:r>
              </a:p>
              <a:p>
                <a:pPr algn="ctr" eaLnBrk="0" fontAlgn="base" hangingPunct="0">
                  <a:spcBef>
                    <a:spcPct val="0"/>
                  </a:spcBef>
                  <a:spcAft>
                    <a:spcPct val="0"/>
                  </a:spcAft>
                </a:pPr>
                <a:r>
                  <a:rPr lang="en-US" sz="1000" dirty="0">
                    <a:latin typeface="Arial"/>
                    <a:ea typeface="ＭＳ Ｐゴシック" panose="020B0600070205080204" pitchFamily="34" charset="-128"/>
                  </a:rPr>
                  <a:t>With a metal such as copper, gold and nickel with multi-layering methods to provide best thermal conduction (for temperature sensitive parts).</a:t>
                </a:r>
              </a:p>
            </p:txBody>
          </p:sp>
        </p:grpSp>
      </p:grpSp>
      <p:sp>
        <p:nvSpPr>
          <p:cNvPr id="3" name="Footer Placeholder 2">
            <a:extLst>
              <a:ext uri="{FF2B5EF4-FFF2-40B4-BE49-F238E27FC236}">
                <a16:creationId xmlns:a16="http://schemas.microsoft.com/office/drawing/2014/main" id="{EA989D5F-A9BB-4D81-A735-7EADCCB4B480}"/>
              </a:ext>
            </a:extLst>
          </p:cNvPr>
          <p:cNvSpPr>
            <a:spLocks noGrp="1"/>
          </p:cNvSpPr>
          <p:nvPr>
            <p:ph type="ftr" sz="quarter" idx="11"/>
          </p:nvPr>
        </p:nvSpPr>
        <p:spPr>
          <a:xfrm>
            <a:off x="691853" y="6422832"/>
            <a:ext cx="6672865" cy="365125"/>
          </a:xfrm>
        </p:spPr>
        <p:txBody>
          <a:bodyPr/>
          <a:lstStyle/>
          <a:p>
            <a:r>
              <a:rPr lang="en-US"/>
              <a:t>RAPID + TCT 2023</a:t>
            </a:r>
            <a:endParaRPr lang="en-US" dirty="0"/>
          </a:p>
        </p:txBody>
      </p:sp>
      <p:sp>
        <p:nvSpPr>
          <p:cNvPr id="10" name="Slide Number Placeholder 9">
            <a:extLst>
              <a:ext uri="{FF2B5EF4-FFF2-40B4-BE49-F238E27FC236}">
                <a16:creationId xmlns:a16="http://schemas.microsoft.com/office/drawing/2014/main" id="{169C5B4D-1FE0-4300-B8EE-46352B2E8BF3}"/>
              </a:ext>
            </a:extLst>
          </p:cNvPr>
          <p:cNvSpPr>
            <a:spLocks noGrp="1"/>
          </p:cNvSpPr>
          <p:nvPr>
            <p:ph type="sldNum" sz="quarter" idx="12"/>
          </p:nvPr>
        </p:nvSpPr>
        <p:spPr>
          <a:xfrm>
            <a:off x="10601625" y="6504489"/>
            <a:ext cx="753545" cy="365125"/>
          </a:xfrm>
        </p:spPr>
        <p:txBody>
          <a:bodyPr/>
          <a:lstStyle/>
          <a:p>
            <a:fld id="{D678B743-A83A-47E3-B490-1AF6C50E888E}" type="slidenum">
              <a:rPr lang="en-US" smtClean="0"/>
              <a:t>2</a:t>
            </a:fld>
            <a:endParaRPr lang="en-US" dirty="0"/>
          </a:p>
        </p:txBody>
      </p:sp>
    </p:spTree>
    <p:extLst>
      <p:ext uri="{BB962C8B-B14F-4D97-AF65-F5344CB8AC3E}">
        <p14:creationId xmlns:p14="http://schemas.microsoft.com/office/powerpoint/2010/main" val="2169795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3C202-13A9-43CC-A90E-39F568B25F88}"/>
              </a:ext>
            </a:extLst>
          </p:cNvPr>
          <p:cNvSpPr>
            <a:spLocks noGrp="1"/>
          </p:cNvSpPr>
          <p:nvPr>
            <p:ph type="title"/>
          </p:nvPr>
        </p:nvSpPr>
        <p:spPr>
          <a:xfrm>
            <a:off x="919119" y="280525"/>
            <a:ext cx="10353762" cy="970450"/>
          </a:xfrm>
        </p:spPr>
        <p:txBody>
          <a:bodyPr/>
          <a:lstStyle/>
          <a:p>
            <a:r>
              <a:rPr lang="en-US" dirty="0"/>
              <a:t>Lattice Compression Testing</a:t>
            </a:r>
          </a:p>
        </p:txBody>
      </p:sp>
      <p:sp>
        <p:nvSpPr>
          <p:cNvPr id="3" name="Content Placeholder 2">
            <a:extLst>
              <a:ext uri="{FF2B5EF4-FFF2-40B4-BE49-F238E27FC236}">
                <a16:creationId xmlns:a16="http://schemas.microsoft.com/office/drawing/2014/main" id="{AFA1A566-F4A3-4E5D-8A67-6BD21D7D28CD}"/>
              </a:ext>
            </a:extLst>
          </p:cNvPr>
          <p:cNvSpPr>
            <a:spLocks noGrp="1"/>
          </p:cNvSpPr>
          <p:nvPr>
            <p:ph sz="half" idx="1"/>
          </p:nvPr>
        </p:nvSpPr>
        <p:spPr>
          <a:xfrm>
            <a:off x="826211" y="1534645"/>
            <a:ext cx="6014874" cy="1224597"/>
          </a:xfrm>
        </p:spPr>
        <p:txBody>
          <a:bodyPr>
            <a:normAutofit/>
          </a:bodyPr>
          <a:lstStyle/>
          <a:p>
            <a:r>
              <a:rPr lang="en-US" dirty="0"/>
              <a:t>Material: Rigid 10K</a:t>
            </a:r>
          </a:p>
          <a:p>
            <a:r>
              <a:rPr lang="en-US"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Cube lattice structures electroplated with 177.8 µm of Cu &amp; Ni were testing for compression strength </a:t>
            </a:r>
          </a:p>
        </p:txBody>
      </p:sp>
      <p:cxnSp>
        <p:nvCxnSpPr>
          <p:cNvPr id="27" name="Straight Connector 26">
            <a:extLst>
              <a:ext uri="{FF2B5EF4-FFF2-40B4-BE49-F238E27FC236}">
                <a16:creationId xmlns:a16="http://schemas.microsoft.com/office/drawing/2014/main" id="{C1D6992C-827E-49C2-BE78-F1D6CCC2FB66}"/>
              </a:ext>
            </a:extLst>
          </p:cNvPr>
          <p:cNvCxnSpPr/>
          <p:nvPr/>
        </p:nvCxnSpPr>
        <p:spPr>
          <a:xfrm>
            <a:off x="1016756" y="1367580"/>
            <a:ext cx="9740102" cy="164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0D3A0E6E-C2C5-465F-BAC8-875B488C09E9}"/>
              </a:ext>
            </a:extLst>
          </p:cNvPr>
          <p:cNvGrpSpPr/>
          <p:nvPr/>
        </p:nvGrpSpPr>
        <p:grpSpPr>
          <a:xfrm>
            <a:off x="-261838" y="16479"/>
            <a:ext cx="1878228" cy="1269238"/>
            <a:chOff x="-634702" y="-42130"/>
            <a:chExt cx="2884696" cy="1949372"/>
          </a:xfrm>
        </p:grpSpPr>
        <p:pic>
          <p:nvPicPr>
            <p:cNvPr id="29" name="Picture 2" descr="Symbols of NASA | NASA">
              <a:extLst>
                <a:ext uri="{FF2B5EF4-FFF2-40B4-BE49-F238E27FC236}">
                  <a16:creationId xmlns:a16="http://schemas.microsoft.com/office/drawing/2014/main" id="{83C73E62-338B-4EBA-9B40-9F8E46353488}"/>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34702" y="-42130"/>
              <a:ext cx="2884696" cy="144234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Gsfc Logo - LogoDix">
              <a:extLst>
                <a:ext uri="{FF2B5EF4-FFF2-40B4-BE49-F238E27FC236}">
                  <a16:creationId xmlns:a16="http://schemas.microsoft.com/office/drawing/2014/main" id="{75E24083-4545-4E82-92FB-F94F929C4C6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787" y="1301974"/>
              <a:ext cx="1433718" cy="605268"/>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3">
            <a:extLst>
              <a:ext uri="{FF2B5EF4-FFF2-40B4-BE49-F238E27FC236}">
                <a16:creationId xmlns:a16="http://schemas.microsoft.com/office/drawing/2014/main" id="{42292BDF-796C-4C8F-BE4A-A0FABC4B9E38}"/>
              </a:ext>
            </a:extLst>
          </p:cNvPr>
          <p:cNvSpPr>
            <a:spLocks noGrp="1"/>
          </p:cNvSpPr>
          <p:nvPr>
            <p:ph type="ftr" sz="quarter" idx="11"/>
          </p:nvPr>
        </p:nvSpPr>
        <p:spPr>
          <a:xfrm>
            <a:off x="881550" y="6425413"/>
            <a:ext cx="6672865" cy="365125"/>
          </a:xfrm>
        </p:spPr>
        <p:txBody>
          <a:bodyPr/>
          <a:lstStyle/>
          <a:p>
            <a:r>
              <a:rPr lang="en-US"/>
              <a:t>RAPID + TCT 2023</a:t>
            </a:r>
            <a:endParaRPr lang="en-US" dirty="0"/>
          </a:p>
        </p:txBody>
      </p:sp>
      <p:sp>
        <p:nvSpPr>
          <p:cNvPr id="5" name="Slide Number Placeholder 4">
            <a:extLst>
              <a:ext uri="{FF2B5EF4-FFF2-40B4-BE49-F238E27FC236}">
                <a16:creationId xmlns:a16="http://schemas.microsoft.com/office/drawing/2014/main" id="{ACAB67F9-C00B-4987-842C-C1E16292D6BA}"/>
              </a:ext>
            </a:extLst>
          </p:cNvPr>
          <p:cNvSpPr>
            <a:spLocks noGrp="1"/>
          </p:cNvSpPr>
          <p:nvPr>
            <p:ph type="sldNum" sz="quarter" idx="12"/>
          </p:nvPr>
        </p:nvSpPr>
        <p:spPr>
          <a:xfrm>
            <a:off x="10601442" y="6425412"/>
            <a:ext cx="753545" cy="365125"/>
          </a:xfrm>
        </p:spPr>
        <p:txBody>
          <a:bodyPr/>
          <a:lstStyle/>
          <a:p>
            <a:fld id="{D678B743-A83A-47E3-B490-1AF6C50E888E}" type="slidenum">
              <a:rPr lang="en-US" smtClean="0"/>
              <a:t>20</a:t>
            </a:fld>
            <a:endParaRPr lang="en-US" dirty="0"/>
          </a:p>
        </p:txBody>
      </p:sp>
      <p:graphicFrame>
        <p:nvGraphicFramePr>
          <p:cNvPr id="6" name="Table 5">
            <a:extLst>
              <a:ext uri="{FF2B5EF4-FFF2-40B4-BE49-F238E27FC236}">
                <a16:creationId xmlns:a16="http://schemas.microsoft.com/office/drawing/2014/main" id="{24F076BE-3D12-4BD0-995E-08D37E84732D}"/>
              </a:ext>
            </a:extLst>
          </p:cNvPr>
          <p:cNvGraphicFramePr>
            <a:graphicFrameLocks noGrp="1"/>
          </p:cNvGraphicFramePr>
          <p:nvPr>
            <p:extLst>
              <p:ext uri="{D42A27DB-BD31-4B8C-83A1-F6EECF244321}">
                <p14:modId xmlns:p14="http://schemas.microsoft.com/office/powerpoint/2010/main" val="1609979341"/>
              </p:ext>
            </p:extLst>
          </p:nvPr>
        </p:nvGraphicFramePr>
        <p:xfrm>
          <a:off x="677276" y="2985840"/>
          <a:ext cx="2730500" cy="1571625"/>
        </p:xfrm>
        <a:graphic>
          <a:graphicData uri="http://schemas.openxmlformats.org/drawingml/2006/table">
            <a:tbl>
              <a:tblPr/>
              <a:tblGrid>
                <a:gridCol w="1370007">
                  <a:extLst>
                    <a:ext uri="{9D8B030D-6E8A-4147-A177-3AD203B41FA5}">
                      <a16:colId xmlns:a16="http://schemas.microsoft.com/office/drawing/2014/main" val="1777748967"/>
                    </a:ext>
                  </a:extLst>
                </a:gridCol>
                <a:gridCol w="1360493">
                  <a:extLst>
                    <a:ext uri="{9D8B030D-6E8A-4147-A177-3AD203B41FA5}">
                      <a16:colId xmlns:a16="http://schemas.microsoft.com/office/drawing/2014/main" val="3147523208"/>
                    </a:ext>
                  </a:extLst>
                </a:gridCol>
              </a:tblGrid>
              <a:tr h="238125">
                <a:tc gridSpan="2">
                  <a:txBody>
                    <a:bodyPr/>
                    <a:lstStyle/>
                    <a:p>
                      <a:pPr algn="ctr" fontAlgn="b"/>
                      <a:r>
                        <a:rPr lang="en-US" sz="1100" b="1" i="0" u="none" strike="noStrike" dirty="0">
                          <a:solidFill>
                            <a:srgbClr val="000000"/>
                          </a:solidFill>
                          <a:effectLst/>
                          <a:latin typeface="Calibri" panose="020F0502020204030204" pitchFamily="34" charset="0"/>
                        </a:rPr>
                        <a:t>Compression Test Top Load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2146830605"/>
                  </a:ext>
                </a:extLst>
              </a:tr>
              <a:tr h="190500">
                <a:tc>
                  <a:txBody>
                    <a:bodyPr/>
                    <a:lstStyle/>
                    <a:p>
                      <a:pPr algn="l" fontAlgn="b"/>
                      <a:r>
                        <a:rPr lang="en-US" sz="1100" b="0" i="0" u="none" strike="noStrike">
                          <a:solidFill>
                            <a:srgbClr val="000000"/>
                          </a:solidFill>
                          <a:effectLst/>
                          <a:latin typeface="Calibri" panose="020F0502020204030204" pitchFamily="34" charset="0"/>
                        </a:rPr>
                        <a:t>Specimen Label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Maximum Load (lbf)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26495044"/>
                  </a:ext>
                </a:extLst>
              </a:tr>
              <a:tr h="190500">
                <a:tc>
                  <a:txBody>
                    <a:bodyPr/>
                    <a:lstStyle/>
                    <a:p>
                      <a:pPr algn="l" fontAlgn="b"/>
                      <a:r>
                        <a:rPr lang="en-US" sz="1100" b="0" i="0" u="none" strike="noStrike">
                          <a:solidFill>
                            <a:srgbClr val="000000"/>
                          </a:solidFill>
                          <a:effectLst/>
                          <a:latin typeface="Calibri" panose="020F0502020204030204" pitchFamily="34" charset="0"/>
                        </a:rPr>
                        <a:t>Coupon 1 Top Load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2162.99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92181046"/>
                  </a:ext>
                </a:extLst>
              </a:tr>
              <a:tr h="190500">
                <a:tc>
                  <a:txBody>
                    <a:bodyPr/>
                    <a:lstStyle/>
                    <a:p>
                      <a:pPr algn="l" fontAlgn="b"/>
                      <a:r>
                        <a:rPr lang="en-US" sz="1100" b="0" i="0" u="none" strike="noStrike">
                          <a:solidFill>
                            <a:srgbClr val="000000"/>
                          </a:solidFill>
                          <a:effectLst/>
                          <a:latin typeface="Calibri" panose="020F0502020204030204" pitchFamily="34" charset="0"/>
                        </a:rPr>
                        <a:t>Coupon 2 Top Load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2389.37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50877721"/>
                  </a:ext>
                </a:extLst>
              </a:tr>
              <a:tr h="190500">
                <a:tc>
                  <a:txBody>
                    <a:bodyPr/>
                    <a:lstStyle/>
                    <a:p>
                      <a:pPr algn="l" fontAlgn="b"/>
                      <a:r>
                        <a:rPr lang="en-US" sz="1100" b="0" i="0" u="none" strike="noStrike">
                          <a:solidFill>
                            <a:srgbClr val="000000"/>
                          </a:solidFill>
                          <a:effectLst/>
                          <a:latin typeface="Calibri" panose="020F0502020204030204" pitchFamily="34" charset="0"/>
                        </a:rPr>
                        <a:t>Coupon 3 Top Load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2275.54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12794222"/>
                  </a:ext>
                </a:extLst>
              </a:tr>
              <a:tr h="190500">
                <a:tc>
                  <a:txBody>
                    <a:bodyPr/>
                    <a:lstStyle/>
                    <a:p>
                      <a:pPr algn="l" fontAlgn="b"/>
                      <a:r>
                        <a:rPr lang="en-US" sz="1100" b="0" i="0" u="none" strike="noStrike">
                          <a:solidFill>
                            <a:srgbClr val="000000"/>
                          </a:solidFill>
                          <a:effectLst/>
                          <a:latin typeface="Calibri" panose="020F0502020204030204" pitchFamily="34" charset="0"/>
                        </a:rPr>
                        <a:t>Coupon 4 Top Load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2223.91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16706629"/>
                  </a:ext>
                </a:extLst>
              </a:tr>
              <a:tr h="190500">
                <a:tc>
                  <a:txBody>
                    <a:bodyPr/>
                    <a:lstStyle/>
                    <a:p>
                      <a:pPr algn="l" fontAlgn="b"/>
                      <a:r>
                        <a:rPr lang="en-US" sz="1100" b="0" i="0" u="none" strike="noStrike">
                          <a:solidFill>
                            <a:srgbClr val="000000"/>
                          </a:solidFill>
                          <a:effectLst/>
                          <a:latin typeface="Calibri" panose="020F0502020204030204" pitchFamily="34" charset="0"/>
                        </a:rPr>
                        <a:t>Coupon 5 Top Load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2273.81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54775826"/>
                  </a:ext>
                </a:extLst>
              </a:tr>
              <a:tr h="190500">
                <a:tc>
                  <a:txBody>
                    <a:bodyPr/>
                    <a:lstStyle/>
                    <a:p>
                      <a:pPr algn="l" fontAlgn="b"/>
                      <a:r>
                        <a:rPr lang="en-US" sz="1100" b="0" i="0" u="none" strike="noStrike">
                          <a:solidFill>
                            <a:srgbClr val="000000"/>
                          </a:solidFill>
                          <a:effectLst/>
                          <a:latin typeface="Calibri" panose="020F0502020204030204" pitchFamily="34" charset="0"/>
                        </a:rPr>
                        <a:t>Mean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dirty="0">
                          <a:solidFill>
                            <a:srgbClr val="000000"/>
                          </a:solidFill>
                          <a:effectLst/>
                          <a:latin typeface="Calibri" panose="020F0502020204030204" pitchFamily="34" charset="0"/>
                        </a:rPr>
                        <a:t>2265.12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378037613"/>
                  </a:ext>
                </a:extLst>
              </a:tr>
            </a:tbl>
          </a:graphicData>
        </a:graphic>
      </p:graphicFrame>
      <p:graphicFrame>
        <p:nvGraphicFramePr>
          <p:cNvPr id="9" name="Table 8">
            <a:extLst>
              <a:ext uri="{FF2B5EF4-FFF2-40B4-BE49-F238E27FC236}">
                <a16:creationId xmlns:a16="http://schemas.microsoft.com/office/drawing/2014/main" id="{7095B511-DF6F-4728-8C1A-849F29A29E9B}"/>
              </a:ext>
            </a:extLst>
          </p:cNvPr>
          <p:cNvGraphicFramePr>
            <a:graphicFrameLocks noGrp="1"/>
          </p:cNvGraphicFramePr>
          <p:nvPr>
            <p:extLst>
              <p:ext uri="{D42A27DB-BD31-4B8C-83A1-F6EECF244321}">
                <p14:modId xmlns:p14="http://schemas.microsoft.com/office/powerpoint/2010/main" val="3114567325"/>
              </p:ext>
            </p:extLst>
          </p:nvPr>
        </p:nvGraphicFramePr>
        <p:xfrm>
          <a:off x="3661248" y="2985840"/>
          <a:ext cx="2959788" cy="1571626"/>
        </p:xfrm>
        <a:graphic>
          <a:graphicData uri="http://schemas.openxmlformats.org/drawingml/2006/table">
            <a:tbl>
              <a:tblPr/>
              <a:tblGrid>
                <a:gridCol w="1484910">
                  <a:extLst>
                    <a:ext uri="{9D8B030D-6E8A-4147-A177-3AD203B41FA5}">
                      <a16:colId xmlns:a16="http://schemas.microsoft.com/office/drawing/2014/main" val="1132601951"/>
                    </a:ext>
                  </a:extLst>
                </a:gridCol>
                <a:gridCol w="1474878">
                  <a:extLst>
                    <a:ext uri="{9D8B030D-6E8A-4147-A177-3AD203B41FA5}">
                      <a16:colId xmlns:a16="http://schemas.microsoft.com/office/drawing/2014/main" val="1094980823"/>
                    </a:ext>
                  </a:extLst>
                </a:gridCol>
              </a:tblGrid>
              <a:tr h="270970">
                <a:tc gridSpan="2">
                  <a:txBody>
                    <a:bodyPr/>
                    <a:lstStyle/>
                    <a:p>
                      <a:pPr algn="ctr" fontAlgn="b"/>
                      <a:r>
                        <a:rPr lang="en-US" sz="1100" b="1" i="0" u="none" strike="noStrike">
                          <a:solidFill>
                            <a:srgbClr val="000000"/>
                          </a:solidFill>
                          <a:effectLst/>
                          <a:latin typeface="Calibri" panose="020F0502020204030204" pitchFamily="34" charset="0"/>
                        </a:rPr>
                        <a:t>Compression Test Side Load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81266171"/>
                  </a:ext>
                </a:extLst>
              </a:tr>
              <a:tr h="216776">
                <a:tc>
                  <a:txBody>
                    <a:bodyPr/>
                    <a:lstStyle/>
                    <a:p>
                      <a:pPr algn="l" fontAlgn="b"/>
                      <a:r>
                        <a:rPr lang="en-US" sz="1100" b="0" i="0" u="none" strike="noStrike">
                          <a:solidFill>
                            <a:srgbClr val="000000"/>
                          </a:solidFill>
                          <a:effectLst/>
                          <a:latin typeface="Calibri" panose="020F0502020204030204" pitchFamily="34" charset="0"/>
                        </a:rPr>
                        <a:t>Specimen Label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Maximum Load (lbf)</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50802678"/>
                  </a:ext>
                </a:extLst>
              </a:tr>
              <a:tr h="216776">
                <a:tc>
                  <a:txBody>
                    <a:bodyPr/>
                    <a:lstStyle/>
                    <a:p>
                      <a:pPr algn="l" fontAlgn="b"/>
                      <a:r>
                        <a:rPr lang="en-US" sz="1100" b="0" i="0" u="none" strike="noStrike" dirty="0">
                          <a:solidFill>
                            <a:srgbClr val="000000"/>
                          </a:solidFill>
                          <a:effectLst/>
                          <a:latin typeface="Calibri" panose="020F0502020204030204" pitchFamily="34" charset="0"/>
                        </a:rPr>
                        <a:t>Coupon 1 Side Load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1037.67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35674525"/>
                  </a:ext>
                </a:extLst>
              </a:tr>
              <a:tr h="216776">
                <a:tc>
                  <a:txBody>
                    <a:bodyPr/>
                    <a:lstStyle/>
                    <a:p>
                      <a:pPr algn="l" fontAlgn="b"/>
                      <a:r>
                        <a:rPr lang="en-US" sz="1100" b="0" i="0" u="none" strike="noStrike">
                          <a:solidFill>
                            <a:srgbClr val="000000"/>
                          </a:solidFill>
                          <a:effectLst/>
                          <a:latin typeface="Calibri" panose="020F0502020204030204" pitchFamily="34" charset="0"/>
                        </a:rPr>
                        <a:t>Coupon 2 Side Load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1027.80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20795511"/>
                  </a:ext>
                </a:extLst>
              </a:tr>
              <a:tr h="216776">
                <a:tc>
                  <a:txBody>
                    <a:bodyPr/>
                    <a:lstStyle/>
                    <a:p>
                      <a:pPr algn="l" fontAlgn="b"/>
                      <a:r>
                        <a:rPr lang="en-US" sz="1100" b="0" i="0" u="none" strike="noStrike">
                          <a:solidFill>
                            <a:srgbClr val="000000"/>
                          </a:solidFill>
                          <a:effectLst/>
                          <a:latin typeface="Calibri" panose="020F0502020204030204" pitchFamily="34" charset="0"/>
                        </a:rPr>
                        <a:t>Coupon 3 Side Load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1009.27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89513248"/>
                  </a:ext>
                </a:extLst>
              </a:tr>
              <a:tr h="216776">
                <a:tc>
                  <a:txBody>
                    <a:bodyPr/>
                    <a:lstStyle/>
                    <a:p>
                      <a:pPr algn="l" fontAlgn="b"/>
                      <a:r>
                        <a:rPr lang="en-US" sz="1100" b="0" i="0" u="none" strike="noStrike">
                          <a:solidFill>
                            <a:srgbClr val="000000"/>
                          </a:solidFill>
                          <a:effectLst/>
                          <a:latin typeface="Calibri" panose="020F0502020204030204" pitchFamily="34" charset="0"/>
                        </a:rPr>
                        <a:t>Coupon 4 Side Load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964.48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06370280"/>
                  </a:ext>
                </a:extLst>
              </a:tr>
              <a:tr h="216776">
                <a:tc>
                  <a:txBody>
                    <a:bodyPr/>
                    <a:lstStyle/>
                    <a:p>
                      <a:pPr algn="l" fontAlgn="b"/>
                      <a:r>
                        <a:rPr lang="en-US" sz="1100" b="0" i="0" u="none" strike="noStrike">
                          <a:solidFill>
                            <a:srgbClr val="000000"/>
                          </a:solidFill>
                          <a:effectLst/>
                          <a:latin typeface="Calibri" panose="020F0502020204030204" pitchFamily="34" charset="0"/>
                        </a:rPr>
                        <a:t>Mean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dirty="0">
                          <a:solidFill>
                            <a:srgbClr val="000000"/>
                          </a:solidFill>
                          <a:effectLst/>
                          <a:latin typeface="Calibri" panose="020F0502020204030204" pitchFamily="34" charset="0"/>
                        </a:rPr>
                        <a:t>1009.80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096388064"/>
                  </a:ext>
                </a:extLst>
              </a:tr>
            </a:tbl>
          </a:graphicData>
        </a:graphic>
      </p:graphicFrame>
      <p:pic>
        <p:nvPicPr>
          <p:cNvPr id="10" name="Picture 9">
            <a:extLst>
              <a:ext uri="{FF2B5EF4-FFF2-40B4-BE49-F238E27FC236}">
                <a16:creationId xmlns:a16="http://schemas.microsoft.com/office/drawing/2014/main" id="{55340A22-F318-4968-9E9F-0B32012B633C}"/>
              </a:ext>
            </a:extLst>
          </p:cNvPr>
          <p:cNvPicPr>
            <a:picLocks noChangeAspect="1"/>
          </p:cNvPicPr>
          <p:nvPr/>
        </p:nvPicPr>
        <p:blipFill>
          <a:blip r:embed="rId4"/>
          <a:stretch>
            <a:fillRect/>
          </a:stretch>
        </p:blipFill>
        <p:spPr>
          <a:xfrm>
            <a:off x="7199794" y="1537622"/>
            <a:ext cx="4314930" cy="4887790"/>
          </a:xfrm>
          <a:prstGeom prst="rect">
            <a:avLst/>
          </a:prstGeom>
        </p:spPr>
      </p:pic>
      <p:sp>
        <p:nvSpPr>
          <p:cNvPr id="13" name="TextBox 12">
            <a:extLst>
              <a:ext uri="{FF2B5EF4-FFF2-40B4-BE49-F238E27FC236}">
                <a16:creationId xmlns:a16="http://schemas.microsoft.com/office/drawing/2014/main" id="{7F782F16-DEB2-4D18-BC08-E98B6102CE2C}"/>
              </a:ext>
            </a:extLst>
          </p:cNvPr>
          <p:cNvSpPr txBox="1"/>
          <p:nvPr/>
        </p:nvSpPr>
        <p:spPr>
          <a:xfrm>
            <a:off x="7669546" y="6425412"/>
            <a:ext cx="3375425" cy="230832"/>
          </a:xfrm>
          <a:prstGeom prst="rect">
            <a:avLst/>
          </a:prstGeom>
          <a:noFill/>
        </p:spPr>
        <p:txBody>
          <a:bodyPr wrap="square" rtlCol="0">
            <a:spAutoFit/>
          </a:bodyPr>
          <a:lstStyle/>
          <a:p>
            <a:pPr algn="ctr"/>
            <a:r>
              <a:rPr lang="en-US" sz="900" dirty="0"/>
              <a:t>Test was conducted by Goddard Space Flight Center Code 541</a:t>
            </a:r>
          </a:p>
        </p:txBody>
      </p:sp>
    </p:spTree>
    <p:extLst>
      <p:ext uri="{BB962C8B-B14F-4D97-AF65-F5344CB8AC3E}">
        <p14:creationId xmlns:p14="http://schemas.microsoft.com/office/powerpoint/2010/main" val="1374624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3C202-13A9-43CC-A90E-39F568B25F88}"/>
              </a:ext>
            </a:extLst>
          </p:cNvPr>
          <p:cNvSpPr>
            <a:spLocks noGrp="1"/>
          </p:cNvSpPr>
          <p:nvPr>
            <p:ph type="title"/>
          </p:nvPr>
        </p:nvSpPr>
        <p:spPr>
          <a:xfrm>
            <a:off x="913795" y="110645"/>
            <a:ext cx="10353762" cy="970450"/>
          </a:xfrm>
        </p:spPr>
        <p:txBody>
          <a:bodyPr/>
          <a:lstStyle/>
          <a:p>
            <a:r>
              <a:rPr lang="en-US" dirty="0"/>
              <a:t>CT X-ray Photos</a:t>
            </a:r>
          </a:p>
        </p:txBody>
      </p:sp>
      <p:cxnSp>
        <p:nvCxnSpPr>
          <p:cNvPr id="32" name="Straight Connector 31">
            <a:extLst>
              <a:ext uri="{FF2B5EF4-FFF2-40B4-BE49-F238E27FC236}">
                <a16:creationId xmlns:a16="http://schemas.microsoft.com/office/drawing/2014/main" id="{C8CCD587-1E53-49E2-A540-88C7CAEC9E13}"/>
              </a:ext>
            </a:extLst>
          </p:cNvPr>
          <p:cNvCxnSpPr/>
          <p:nvPr/>
        </p:nvCxnSpPr>
        <p:spPr>
          <a:xfrm>
            <a:off x="1341270" y="965983"/>
            <a:ext cx="9740102" cy="164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65B4158E-5ADC-42BC-9F1E-EF663A332C1D}"/>
              </a:ext>
            </a:extLst>
          </p:cNvPr>
          <p:cNvGrpSpPr/>
          <p:nvPr/>
        </p:nvGrpSpPr>
        <p:grpSpPr>
          <a:xfrm>
            <a:off x="-224098" y="0"/>
            <a:ext cx="1468255" cy="992193"/>
            <a:chOff x="-634702" y="-42130"/>
            <a:chExt cx="2884696" cy="1949372"/>
          </a:xfrm>
        </p:grpSpPr>
        <p:pic>
          <p:nvPicPr>
            <p:cNvPr id="34" name="Picture 2" descr="Symbols of NASA | NASA">
              <a:extLst>
                <a:ext uri="{FF2B5EF4-FFF2-40B4-BE49-F238E27FC236}">
                  <a16:creationId xmlns:a16="http://schemas.microsoft.com/office/drawing/2014/main" id="{57E3E783-76B7-4188-9F3E-39AFDF084008}"/>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34702" y="-42130"/>
              <a:ext cx="2884696" cy="144234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Gsfc Logo - LogoDix">
              <a:extLst>
                <a:ext uri="{FF2B5EF4-FFF2-40B4-BE49-F238E27FC236}">
                  <a16:creationId xmlns:a16="http://schemas.microsoft.com/office/drawing/2014/main" id="{E8ABCFA5-1062-4BA2-A292-67D358405809}"/>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787" y="1301974"/>
              <a:ext cx="1433718" cy="605268"/>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Subtitle 2">
            <a:extLst>
              <a:ext uri="{FF2B5EF4-FFF2-40B4-BE49-F238E27FC236}">
                <a16:creationId xmlns:a16="http://schemas.microsoft.com/office/drawing/2014/main" id="{75FB57E0-5794-403D-9A2C-2D2B51C12EAF}"/>
              </a:ext>
            </a:extLst>
          </p:cNvPr>
          <p:cNvSpPr txBox="1">
            <a:spLocks/>
          </p:cNvSpPr>
          <p:nvPr/>
        </p:nvSpPr>
        <p:spPr>
          <a:xfrm>
            <a:off x="4189234" y="1082717"/>
            <a:ext cx="3574203" cy="378388"/>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0" marR="0" lvl="0" indent="0" algn="ctr" defTabSz="457200" rtl="0" eaLnBrk="1" fontAlgn="auto" latinLnBrk="0" hangingPunct="1">
              <a:lnSpc>
                <a:spcPct val="100000"/>
              </a:lnSpc>
              <a:spcBef>
                <a:spcPts val="50"/>
              </a:spcBef>
              <a:spcAft>
                <a:spcPts val="50"/>
              </a:spcAft>
              <a:buClr>
                <a:srgbClr val="DADADA"/>
              </a:buClr>
              <a:buSzPct val="70000"/>
              <a:buFont typeface="Wingdings 2" charset="2"/>
              <a:buNone/>
              <a:tabLst/>
              <a:defRPr/>
            </a:pPr>
            <a:r>
              <a:rPr kumimoji="0" lang="en-US" sz="1600" b="0" i="0" u="none" strike="noStrike" kern="1200" cap="none" spc="0" normalizeH="0" baseline="0" noProof="0" dirty="0">
                <a:ln>
                  <a:solidFill>
                    <a:prstClr val="black">
                      <a:lumMod val="75000"/>
                      <a:lumOff val="25000"/>
                      <a:alpha val="10000"/>
                    </a:prstClr>
                  </a:solidFill>
                </a:ln>
                <a:solidFill>
                  <a:prstClr val="white"/>
                </a:solidFill>
                <a:effectLst/>
                <a:uLnTx/>
                <a:uFillTx/>
                <a:latin typeface="Calisto MT" panose="02040603050505030304"/>
                <a:ea typeface="+mn-ea"/>
                <a:cs typeface="+mn-cs"/>
              </a:rPr>
              <a:t>Liquid Nitrogen Test </a:t>
            </a:r>
            <a:r>
              <a:rPr lang="en-US" sz="1600" dirty="0">
                <a:ln>
                  <a:solidFill>
                    <a:prstClr val="black">
                      <a:lumMod val="75000"/>
                      <a:lumOff val="25000"/>
                      <a:alpha val="10000"/>
                    </a:prstClr>
                  </a:solidFill>
                </a:ln>
                <a:solidFill>
                  <a:prstClr val="white"/>
                </a:solidFill>
                <a:effectLst/>
                <a:latin typeface="Calisto MT" panose="02040603050505030304"/>
              </a:rPr>
              <a:t>S</a:t>
            </a:r>
            <a:r>
              <a:rPr kumimoji="0" lang="en-US" sz="1600" b="0" i="0" u="none" strike="noStrike" kern="1200" cap="none" spc="0" normalizeH="0" baseline="0" noProof="0" dirty="0">
                <a:ln>
                  <a:solidFill>
                    <a:prstClr val="black">
                      <a:lumMod val="75000"/>
                      <a:lumOff val="25000"/>
                      <a:alpha val="10000"/>
                    </a:prstClr>
                  </a:solidFill>
                </a:ln>
                <a:solidFill>
                  <a:prstClr val="white"/>
                </a:solidFill>
                <a:effectLst/>
                <a:uLnTx/>
                <a:uFillTx/>
                <a:latin typeface="Calisto MT" panose="02040603050505030304"/>
                <a:ea typeface="+mn-ea"/>
                <a:cs typeface="+mn-cs"/>
              </a:rPr>
              <a:t>ample Pre-Test</a:t>
            </a:r>
            <a:endParaRPr kumimoji="0" lang="en-US" sz="16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Calisto MT" panose="02040603050505030304"/>
              <a:ea typeface="+mn-ea"/>
              <a:cs typeface="+mn-cs"/>
            </a:endParaRPr>
          </a:p>
        </p:txBody>
      </p:sp>
      <p:sp>
        <p:nvSpPr>
          <p:cNvPr id="11" name="Footer Placeholder 10">
            <a:extLst>
              <a:ext uri="{FF2B5EF4-FFF2-40B4-BE49-F238E27FC236}">
                <a16:creationId xmlns:a16="http://schemas.microsoft.com/office/drawing/2014/main" id="{40D998F4-BACE-4B62-81BA-42B612E3EE72}"/>
              </a:ext>
            </a:extLst>
          </p:cNvPr>
          <p:cNvSpPr>
            <a:spLocks noGrp="1"/>
          </p:cNvSpPr>
          <p:nvPr>
            <p:ph type="ftr" sz="quarter" idx="11"/>
          </p:nvPr>
        </p:nvSpPr>
        <p:spPr>
          <a:xfrm>
            <a:off x="852802" y="6473399"/>
            <a:ext cx="6672865" cy="365125"/>
          </a:xfrm>
        </p:spPr>
        <p:txBody>
          <a:bodyPr/>
          <a:lstStyle/>
          <a:p>
            <a:r>
              <a:rPr lang="en-US"/>
              <a:t>RAPID + TCT 2023</a:t>
            </a:r>
            <a:endParaRPr lang="en-US" dirty="0"/>
          </a:p>
        </p:txBody>
      </p:sp>
      <p:sp>
        <p:nvSpPr>
          <p:cNvPr id="13" name="Slide Number Placeholder 12">
            <a:extLst>
              <a:ext uri="{FF2B5EF4-FFF2-40B4-BE49-F238E27FC236}">
                <a16:creationId xmlns:a16="http://schemas.microsoft.com/office/drawing/2014/main" id="{FB94E166-EACD-45A3-B8BE-95D64ECFDEB4}"/>
              </a:ext>
            </a:extLst>
          </p:cNvPr>
          <p:cNvSpPr>
            <a:spLocks noGrp="1"/>
          </p:cNvSpPr>
          <p:nvPr>
            <p:ph type="sldNum" sz="quarter" idx="12"/>
          </p:nvPr>
        </p:nvSpPr>
        <p:spPr>
          <a:xfrm>
            <a:off x="10587693" y="6473399"/>
            <a:ext cx="753545" cy="365125"/>
          </a:xfrm>
        </p:spPr>
        <p:txBody>
          <a:bodyPr/>
          <a:lstStyle/>
          <a:p>
            <a:fld id="{D678B743-A83A-47E3-B490-1AF6C50E888E}" type="slidenum">
              <a:rPr lang="en-US" smtClean="0"/>
              <a:t>21</a:t>
            </a:fld>
            <a:endParaRPr lang="en-US" dirty="0"/>
          </a:p>
        </p:txBody>
      </p:sp>
      <p:pic>
        <p:nvPicPr>
          <p:cNvPr id="62" name="Picture 61" descr="A picture containing text, electronics&#10;&#10;Description automatically generated">
            <a:extLst>
              <a:ext uri="{FF2B5EF4-FFF2-40B4-BE49-F238E27FC236}">
                <a16:creationId xmlns:a16="http://schemas.microsoft.com/office/drawing/2014/main" id="{D750B83B-15E9-4952-864A-049860637D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364" y="1628855"/>
            <a:ext cx="3727870" cy="3600290"/>
          </a:xfrm>
          <a:prstGeom prst="rect">
            <a:avLst/>
          </a:prstGeom>
        </p:spPr>
      </p:pic>
      <p:pic>
        <p:nvPicPr>
          <p:cNvPr id="64" name="Picture 63">
            <a:extLst>
              <a:ext uri="{FF2B5EF4-FFF2-40B4-BE49-F238E27FC236}">
                <a16:creationId xmlns:a16="http://schemas.microsoft.com/office/drawing/2014/main" id="{6A20A40E-D2BB-4CA5-9B91-392629866B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2767" y="1628855"/>
            <a:ext cx="3727869" cy="3600290"/>
          </a:xfrm>
          <a:prstGeom prst="rect">
            <a:avLst/>
          </a:prstGeom>
        </p:spPr>
      </p:pic>
      <p:pic>
        <p:nvPicPr>
          <p:cNvPr id="72" name="Picture 71">
            <a:extLst>
              <a:ext uri="{FF2B5EF4-FFF2-40B4-BE49-F238E27FC236}">
                <a16:creationId xmlns:a16="http://schemas.microsoft.com/office/drawing/2014/main" id="{F615D6E9-7AA3-4529-8965-FAEB2A46CB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7422" y="1628855"/>
            <a:ext cx="2917156" cy="3600290"/>
          </a:xfrm>
          <a:prstGeom prst="rect">
            <a:avLst/>
          </a:prstGeom>
        </p:spPr>
      </p:pic>
      <p:sp>
        <p:nvSpPr>
          <p:cNvPr id="20" name="Subtitle 2">
            <a:extLst>
              <a:ext uri="{FF2B5EF4-FFF2-40B4-BE49-F238E27FC236}">
                <a16:creationId xmlns:a16="http://schemas.microsoft.com/office/drawing/2014/main" id="{068B031E-2950-4448-8618-2D2B8A6EEA3A}"/>
              </a:ext>
            </a:extLst>
          </p:cNvPr>
          <p:cNvSpPr txBox="1">
            <a:spLocks/>
          </p:cNvSpPr>
          <p:nvPr/>
        </p:nvSpPr>
        <p:spPr>
          <a:xfrm>
            <a:off x="4032958" y="5396895"/>
            <a:ext cx="4356725" cy="378388"/>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0" marR="0" lvl="0" indent="0" algn="ctr" defTabSz="457200" rtl="0" eaLnBrk="1" fontAlgn="auto" latinLnBrk="0" hangingPunct="1">
              <a:lnSpc>
                <a:spcPct val="100000"/>
              </a:lnSpc>
              <a:spcBef>
                <a:spcPts val="50"/>
              </a:spcBef>
              <a:spcAft>
                <a:spcPts val="50"/>
              </a:spcAft>
              <a:buClr>
                <a:srgbClr val="DADADA"/>
              </a:buClr>
              <a:buSzPct val="70000"/>
              <a:buFont typeface="Wingdings 2" charset="2"/>
              <a:buNone/>
              <a:tabLst/>
              <a:defRPr/>
            </a:pPr>
            <a:r>
              <a:rPr kumimoji="0" lang="en-US" sz="1000" b="0" i="0" u="none" strike="noStrike" kern="1200" cap="none" spc="0" normalizeH="0" baseline="0" noProof="0" dirty="0">
                <a:ln>
                  <a:solidFill>
                    <a:prstClr val="black">
                      <a:lumMod val="75000"/>
                      <a:lumOff val="25000"/>
                      <a:alpha val="10000"/>
                    </a:prstClr>
                  </a:solidFill>
                </a:ln>
                <a:solidFill>
                  <a:prstClr val="white"/>
                </a:solidFill>
                <a:effectLst/>
                <a:uLnTx/>
                <a:uFillTx/>
                <a:latin typeface="Calisto MT" panose="02040603050505030304"/>
                <a:ea typeface="+mn-ea"/>
                <a:cs typeface="+mn-cs"/>
              </a:rPr>
              <a:t>Defect caused by the electroplating process of mounting the sample to a rack </a:t>
            </a:r>
            <a:endParaRPr kumimoji="0" lang="en-US" sz="10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Calisto MT" panose="02040603050505030304"/>
              <a:ea typeface="+mn-ea"/>
              <a:cs typeface="+mn-cs"/>
            </a:endParaRPr>
          </a:p>
        </p:txBody>
      </p:sp>
      <p:sp>
        <p:nvSpPr>
          <p:cNvPr id="4" name="Rectangle 3">
            <a:extLst>
              <a:ext uri="{FF2B5EF4-FFF2-40B4-BE49-F238E27FC236}">
                <a16:creationId xmlns:a16="http://schemas.microsoft.com/office/drawing/2014/main" id="{3360FD3E-1A83-43E9-8C4E-A612EBD09EF1}"/>
              </a:ext>
            </a:extLst>
          </p:cNvPr>
          <p:cNvSpPr/>
          <p:nvPr/>
        </p:nvSpPr>
        <p:spPr>
          <a:xfrm>
            <a:off x="4611363" y="5661185"/>
            <a:ext cx="3199914" cy="230832"/>
          </a:xfrm>
          <a:prstGeom prst="rect">
            <a:avLst/>
          </a:prstGeom>
        </p:spPr>
        <p:txBody>
          <a:bodyPr wrap="none">
            <a:spAutoFit/>
          </a:bodyPr>
          <a:lstStyle/>
          <a:p>
            <a:pPr lvl="0" algn="ctr"/>
            <a:r>
              <a:rPr lang="en-US" sz="900" dirty="0">
                <a:solidFill>
                  <a:prstClr val="white"/>
                </a:solidFill>
              </a:rPr>
              <a:t>Images were taken by Goddard Space Flight Center Code 541</a:t>
            </a:r>
          </a:p>
        </p:txBody>
      </p:sp>
    </p:spTree>
    <p:extLst>
      <p:ext uri="{BB962C8B-B14F-4D97-AF65-F5344CB8AC3E}">
        <p14:creationId xmlns:p14="http://schemas.microsoft.com/office/powerpoint/2010/main" val="451153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3C202-13A9-43CC-A90E-39F568B25F88}"/>
              </a:ext>
            </a:extLst>
          </p:cNvPr>
          <p:cNvSpPr>
            <a:spLocks noGrp="1"/>
          </p:cNvSpPr>
          <p:nvPr>
            <p:ph type="title"/>
          </p:nvPr>
        </p:nvSpPr>
        <p:spPr>
          <a:xfrm>
            <a:off x="913795" y="110645"/>
            <a:ext cx="10353762" cy="970450"/>
          </a:xfrm>
        </p:spPr>
        <p:txBody>
          <a:bodyPr/>
          <a:lstStyle/>
          <a:p>
            <a:r>
              <a:rPr lang="en-US" dirty="0"/>
              <a:t>CT X-ray Photos</a:t>
            </a:r>
          </a:p>
        </p:txBody>
      </p:sp>
      <p:sp>
        <p:nvSpPr>
          <p:cNvPr id="28" name="Subtitle 2">
            <a:extLst>
              <a:ext uri="{FF2B5EF4-FFF2-40B4-BE49-F238E27FC236}">
                <a16:creationId xmlns:a16="http://schemas.microsoft.com/office/drawing/2014/main" id="{F20B213B-1B3F-436F-8E70-3C46678C4492}"/>
              </a:ext>
            </a:extLst>
          </p:cNvPr>
          <p:cNvSpPr txBox="1">
            <a:spLocks/>
          </p:cNvSpPr>
          <p:nvPr/>
        </p:nvSpPr>
        <p:spPr>
          <a:xfrm>
            <a:off x="315340" y="5819819"/>
            <a:ext cx="3493218" cy="378388"/>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0" marR="0" lvl="0" indent="0" algn="ctr" defTabSz="457200" rtl="0" eaLnBrk="1" fontAlgn="auto" latinLnBrk="0" hangingPunct="1">
              <a:lnSpc>
                <a:spcPct val="100000"/>
              </a:lnSpc>
              <a:spcBef>
                <a:spcPts val="50"/>
              </a:spcBef>
              <a:spcAft>
                <a:spcPts val="50"/>
              </a:spcAft>
              <a:buClr>
                <a:srgbClr val="DADADA"/>
              </a:buClr>
              <a:buSzPct val="70000"/>
              <a:buFont typeface="Wingdings 2" charset="2"/>
              <a:buNone/>
              <a:tabLst/>
              <a:defRPr/>
            </a:pPr>
            <a:r>
              <a:rPr kumimoji="0" lang="en-US" sz="1000" b="0" i="0" u="none" strike="noStrike" kern="1200" cap="none" spc="0" normalizeH="0" baseline="0" noProof="0" dirty="0">
                <a:ln>
                  <a:solidFill>
                    <a:prstClr val="black">
                      <a:lumMod val="75000"/>
                      <a:lumOff val="25000"/>
                      <a:alpha val="10000"/>
                    </a:prstClr>
                  </a:solidFill>
                </a:ln>
                <a:solidFill>
                  <a:prstClr val="white"/>
                </a:solidFill>
                <a:effectLst/>
                <a:uLnTx/>
                <a:uFillTx/>
                <a:latin typeface="Calisto MT" panose="02040603050505030304"/>
                <a:ea typeface="+mn-ea"/>
                <a:cs typeface="+mn-cs"/>
              </a:rPr>
              <a:t>Outer and inner layers thickness varies</a:t>
            </a:r>
            <a:endParaRPr kumimoji="0" lang="en-US" sz="10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Calisto MT" panose="02040603050505030304"/>
              <a:ea typeface="+mn-ea"/>
              <a:cs typeface="+mn-cs"/>
            </a:endParaRPr>
          </a:p>
        </p:txBody>
      </p:sp>
      <p:cxnSp>
        <p:nvCxnSpPr>
          <p:cNvPr id="32" name="Straight Connector 31">
            <a:extLst>
              <a:ext uri="{FF2B5EF4-FFF2-40B4-BE49-F238E27FC236}">
                <a16:creationId xmlns:a16="http://schemas.microsoft.com/office/drawing/2014/main" id="{C8CCD587-1E53-49E2-A540-88C7CAEC9E13}"/>
              </a:ext>
            </a:extLst>
          </p:cNvPr>
          <p:cNvCxnSpPr/>
          <p:nvPr/>
        </p:nvCxnSpPr>
        <p:spPr>
          <a:xfrm>
            <a:off x="1341270" y="965983"/>
            <a:ext cx="9740102" cy="164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65B4158E-5ADC-42BC-9F1E-EF663A332C1D}"/>
              </a:ext>
            </a:extLst>
          </p:cNvPr>
          <p:cNvGrpSpPr/>
          <p:nvPr/>
        </p:nvGrpSpPr>
        <p:grpSpPr>
          <a:xfrm>
            <a:off x="-224098" y="0"/>
            <a:ext cx="1468255" cy="992193"/>
            <a:chOff x="-634702" y="-42130"/>
            <a:chExt cx="2884696" cy="1949372"/>
          </a:xfrm>
        </p:grpSpPr>
        <p:pic>
          <p:nvPicPr>
            <p:cNvPr id="34" name="Picture 2" descr="Symbols of NASA | NASA">
              <a:extLst>
                <a:ext uri="{FF2B5EF4-FFF2-40B4-BE49-F238E27FC236}">
                  <a16:creationId xmlns:a16="http://schemas.microsoft.com/office/drawing/2014/main" id="{57E3E783-76B7-4188-9F3E-39AFDF084008}"/>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34702" y="-42130"/>
              <a:ext cx="2884696" cy="144234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Gsfc Logo - LogoDix">
              <a:extLst>
                <a:ext uri="{FF2B5EF4-FFF2-40B4-BE49-F238E27FC236}">
                  <a16:creationId xmlns:a16="http://schemas.microsoft.com/office/drawing/2014/main" id="{E8ABCFA5-1062-4BA2-A292-67D358405809}"/>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787" y="1301974"/>
              <a:ext cx="1433718" cy="605268"/>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Subtitle 2">
            <a:extLst>
              <a:ext uri="{FF2B5EF4-FFF2-40B4-BE49-F238E27FC236}">
                <a16:creationId xmlns:a16="http://schemas.microsoft.com/office/drawing/2014/main" id="{75FB57E0-5794-403D-9A2C-2D2B51C12EAF}"/>
              </a:ext>
            </a:extLst>
          </p:cNvPr>
          <p:cNvSpPr txBox="1">
            <a:spLocks/>
          </p:cNvSpPr>
          <p:nvPr/>
        </p:nvSpPr>
        <p:spPr>
          <a:xfrm>
            <a:off x="3808558" y="1078191"/>
            <a:ext cx="4196453" cy="378388"/>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0" marR="0" lvl="0" indent="0" algn="ctr" defTabSz="457200" rtl="0" eaLnBrk="1" fontAlgn="auto" latinLnBrk="0" hangingPunct="1">
              <a:lnSpc>
                <a:spcPct val="100000"/>
              </a:lnSpc>
              <a:spcBef>
                <a:spcPts val="50"/>
              </a:spcBef>
              <a:spcAft>
                <a:spcPts val="50"/>
              </a:spcAft>
              <a:buClr>
                <a:srgbClr val="DADADA"/>
              </a:buClr>
              <a:buSzPct val="70000"/>
              <a:buFont typeface="Wingdings 2" charset="2"/>
              <a:buNone/>
              <a:tabLst/>
              <a:defRPr/>
            </a:pPr>
            <a:r>
              <a:rPr kumimoji="0" lang="en-US" sz="1600" b="0" i="0" u="none" strike="noStrike" kern="1200" cap="none" spc="0" normalizeH="0" baseline="0" noProof="0" dirty="0">
                <a:ln>
                  <a:solidFill>
                    <a:prstClr val="black">
                      <a:lumMod val="75000"/>
                      <a:lumOff val="25000"/>
                      <a:alpha val="10000"/>
                    </a:prstClr>
                  </a:solidFill>
                </a:ln>
                <a:solidFill>
                  <a:prstClr val="white"/>
                </a:solidFill>
                <a:effectLst/>
                <a:uLnTx/>
                <a:uFillTx/>
                <a:latin typeface="Calisto MT" panose="02040603050505030304"/>
                <a:ea typeface="+mn-ea"/>
                <a:cs typeface="+mn-cs"/>
              </a:rPr>
              <a:t>Liquid Nitrogen Test </a:t>
            </a:r>
            <a:r>
              <a:rPr lang="en-US" sz="1600" dirty="0">
                <a:ln>
                  <a:solidFill>
                    <a:prstClr val="black">
                      <a:lumMod val="75000"/>
                      <a:lumOff val="25000"/>
                      <a:alpha val="10000"/>
                    </a:prstClr>
                  </a:solidFill>
                </a:ln>
                <a:solidFill>
                  <a:prstClr val="white"/>
                </a:solidFill>
                <a:effectLst/>
                <a:latin typeface="Calisto MT" panose="02040603050505030304"/>
              </a:rPr>
              <a:t>S</a:t>
            </a:r>
            <a:r>
              <a:rPr kumimoji="0" lang="en-US" sz="1600" b="0" i="0" u="none" strike="noStrike" kern="1200" cap="none" spc="0" normalizeH="0" baseline="0" noProof="0" dirty="0">
                <a:ln>
                  <a:solidFill>
                    <a:prstClr val="black">
                      <a:lumMod val="75000"/>
                      <a:lumOff val="25000"/>
                      <a:alpha val="10000"/>
                    </a:prstClr>
                  </a:solidFill>
                </a:ln>
                <a:solidFill>
                  <a:prstClr val="white"/>
                </a:solidFill>
                <a:effectLst/>
                <a:uLnTx/>
                <a:uFillTx/>
                <a:latin typeface="Calisto MT" panose="02040603050505030304"/>
                <a:ea typeface="+mn-ea"/>
                <a:cs typeface="+mn-cs"/>
              </a:rPr>
              <a:t>ample Post-Cold Test</a:t>
            </a:r>
            <a:endParaRPr kumimoji="0" lang="en-US" sz="16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Calisto MT" panose="02040603050505030304"/>
              <a:ea typeface="+mn-ea"/>
              <a:cs typeface="+mn-cs"/>
            </a:endParaRPr>
          </a:p>
        </p:txBody>
      </p:sp>
      <p:sp>
        <p:nvSpPr>
          <p:cNvPr id="11" name="Footer Placeholder 10">
            <a:extLst>
              <a:ext uri="{FF2B5EF4-FFF2-40B4-BE49-F238E27FC236}">
                <a16:creationId xmlns:a16="http://schemas.microsoft.com/office/drawing/2014/main" id="{40D998F4-BACE-4B62-81BA-42B612E3EE72}"/>
              </a:ext>
            </a:extLst>
          </p:cNvPr>
          <p:cNvSpPr>
            <a:spLocks noGrp="1"/>
          </p:cNvSpPr>
          <p:nvPr>
            <p:ph type="ftr" sz="quarter" idx="11"/>
          </p:nvPr>
        </p:nvSpPr>
        <p:spPr>
          <a:xfrm>
            <a:off x="852802" y="6473399"/>
            <a:ext cx="6672865" cy="365125"/>
          </a:xfrm>
        </p:spPr>
        <p:txBody>
          <a:bodyPr/>
          <a:lstStyle/>
          <a:p>
            <a:r>
              <a:rPr lang="en-US"/>
              <a:t>RAPID + TCT 2023</a:t>
            </a:r>
            <a:endParaRPr lang="en-US" dirty="0"/>
          </a:p>
        </p:txBody>
      </p:sp>
      <p:sp>
        <p:nvSpPr>
          <p:cNvPr id="13" name="Slide Number Placeholder 12">
            <a:extLst>
              <a:ext uri="{FF2B5EF4-FFF2-40B4-BE49-F238E27FC236}">
                <a16:creationId xmlns:a16="http://schemas.microsoft.com/office/drawing/2014/main" id="{FB94E166-EACD-45A3-B8BE-95D64ECFDEB4}"/>
              </a:ext>
            </a:extLst>
          </p:cNvPr>
          <p:cNvSpPr>
            <a:spLocks noGrp="1"/>
          </p:cNvSpPr>
          <p:nvPr>
            <p:ph type="sldNum" sz="quarter" idx="12"/>
          </p:nvPr>
        </p:nvSpPr>
        <p:spPr>
          <a:xfrm>
            <a:off x="10587693" y="6473399"/>
            <a:ext cx="753545" cy="365125"/>
          </a:xfrm>
        </p:spPr>
        <p:txBody>
          <a:bodyPr/>
          <a:lstStyle/>
          <a:p>
            <a:fld id="{D678B743-A83A-47E3-B490-1AF6C50E888E}" type="slidenum">
              <a:rPr lang="en-US" smtClean="0"/>
              <a:t>22</a:t>
            </a:fld>
            <a:endParaRPr lang="en-US" dirty="0"/>
          </a:p>
        </p:txBody>
      </p:sp>
      <p:pic>
        <p:nvPicPr>
          <p:cNvPr id="16" name="Picture 15">
            <a:extLst>
              <a:ext uri="{FF2B5EF4-FFF2-40B4-BE49-F238E27FC236}">
                <a16:creationId xmlns:a16="http://schemas.microsoft.com/office/drawing/2014/main" id="{3CDAA557-8EAF-4B67-B29F-A3507ABB18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9161" y="1553666"/>
            <a:ext cx="3853106" cy="4187207"/>
          </a:xfrm>
          <a:prstGeom prst="rect">
            <a:avLst/>
          </a:prstGeom>
        </p:spPr>
      </p:pic>
      <p:pic>
        <p:nvPicPr>
          <p:cNvPr id="18" name="Picture 17" descr="A picture containing text, electronics&#10;&#10;Description automatically generated">
            <a:extLst>
              <a:ext uri="{FF2B5EF4-FFF2-40B4-BE49-F238E27FC236}">
                <a16:creationId xmlns:a16="http://schemas.microsoft.com/office/drawing/2014/main" id="{6A434D78-47B9-498F-8903-5FCD7DE3BA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3368" y="1552309"/>
            <a:ext cx="3871643" cy="4207353"/>
          </a:xfrm>
          <a:prstGeom prst="rect">
            <a:avLst/>
          </a:prstGeom>
        </p:spPr>
      </p:pic>
      <p:pic>
        <p:nvPicPr>
          <p:cNvPr id="20" name="Picture 19">
            <a:extLst>
              <a:ext uri="{FF2B5EF4-FFF2-40B4-BE49-F238E27FC236}">
                <a16:creationId xmlns:a16="http://schemas.microsoft.com/office/drawing/2014/main" id="{85FAC716-1CA1-4CF2-8D5D-3E864061D5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574" y="1543593"/>
            <a:ext cx="3871644" cy="4207354"/>
          </a:xfrm>
          <a:prstGeom prst="rect">
            <a:avLst/>
          </a:prstGeom>
        </p:spPr>
      </p:pic>
      <p:sp>
        <p:nvSpPr>
          <p:cNvPr id="19" name="Subtitle 2">
            <a:extLst>
              <a:ext uri="{FF2B5EF4-FFF2-40B4-BE49-F238E27FC236}">
                <a16:creationId xmlns:a16="http://schemas.microsoft.com/office/drawing/2014/main" id="{D6780CE3-B685-4B03-AA2D-D7B2EAE469F8}"/>
              </a:ext>
            </a:extLst>
          </p:cNvPr>
          <p:cNvSpPr txBox="1">
            <a:spLocks/>
          </p:cNvSpPr>
          <p:nvPr/>
        </p:nvSpPr>
        <p:spPr>
          <a:xfrm>
            <a:off x="6090676" y="5839612"/>
            <a:ext cx="4356725" cy="378388"/>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0" marR="0" lvl="0" indent="0" algn="ctr" defTabSz="457200" rtl="0" eaLnBrk="1" fontAlgn="auto" latinLnBrk="0" hangingPunct="1">
              <a:lnSpc>
                <a:spcPct val="100000"/>
              </a:lnSpc>
              <a:spcBef>
                <a:spcPts val="50"/>
              </a:spcBef>
              <a:spcAft>
                <a:spcPts val="50"/>
              </a:spcAft>
              <a:buClr>
                <a:srgbClr val="DADADA"/>
              </a:buClr>
              <a:buSzPct val="70000"/>
              <a:buFont typeface="Wingdings 2" charset="2"/>
              <a:buNone/>
              <a:tabLst/>
              <a:defRPr/>
            </a:pPr>
            <a:r>
              <a:rPr kumimoji="0" lang="en-US" sz="1000" b="0" i="0" u="none" strike="noStrike" kern="1200" cap="none" spc="0" normalizeH="0" baseline="0" noProof="0" dirty="0">
                <a:ln>
                  <a:solidFill>
                    <a:prstClr val="black">
                      <a:lumMod val="75000"/>
                      <a:lumOff val="25000"/>
                      <a:alpha val="10000"/>
                    </a:prstClr>
                  </a:solidFill>
                </a:ln>
                <a:solidFill>
                  <a:prstClr val="white"/>
                </a:solidFill>
                <a:effectLst/>
                <a:uLnTx/>
                <a:uFillTx/>
                <a:latin typeface="Calisto MT" panose="02040603050505030304"/>
                <a:ea typeface="+mn-ea"/>
                <a:cs typeface="+mn-cs"/>
              </a:rPr>
              <a:t>Defect caused by the electroplating process of mounting the sample to a rack </a:t>
            </a:r>
            <a:endParaRPr kumimoji="0" lang="en-US" sz="10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Calisto MT" panose="02040603050505030304"/>
              <a:ea typeface="+mn-ea"/>
              <a:cs typeface="+mn-cs"/>
            </a:endParaRPr>
          </a:p>
        </p:txBody>
      </p:sp>
      <p:sp>
        <p:nvSpPr>
          <p:cNvPr id="3" name="Rectangle 2">
            <a:extLst>
              <a:ext uri="{FF2B5EF4-FFF2-40B4-BE49-F238E27FC236}">
                <a16:creationId xmlns:a16="http://schemas.microsoft.com/office/drawing/2014/main" id="{FACBDC9C-533B-48CD-8077-F8A3A652DB2C}"/>
              </a:ext>
            </a:extLst>
          </p:cNvPr>
          <p:cNvSpPr/>
          <p:nvPr/>
        </p:nvSpPr>
        <p:spPr>
          <a:xfrm>
            <a:off x="6942464" y="6540545"/>
            <a:ext cx="3199914" cy="230832"/>
          </a:xfrm>
          <a:prstGeom prst="rect">
            <a:avLst/>
          </a:prstGeom>
        </p:spPr>
        <p:txBody>
          <a:bodyPr wrap="none">
            <a:spAutoFit/>
          </a:bodyPr>
          <a:lstStyle/>
          <a:p>
            <a:pPr lvl="0" algn="ctr"/>
            <a:r>
              <a:rPr lang="en-US" sz="900" dirty="0">
                <a:solidFill>
                  <a:prstClr val="white"/>
                </a:solidFill>
              </a:rPr>
              <a:t>Images were taken by Goddard Space Flight Center Code 541</a:t>
            </a:r>
          </a:p>
        </p:txBody>
      </p:sp>
    </p:spTree>
    <p:extLst>
      <p:ext uri="{BB962C8B-B14F-4D97-AF65-F5344CB8AC3E}">
        <p14:creationId xmlns:p14="http://schemas.microsoft.com/office/powerpoint/2010/main" val="4054833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3C202-13A9-43CC-A90E-39F568B25F88}"/>
              </a:ext>
            </a:extLst>
          </p:cNvPr>
          <p:cNvSpPr>
            <a:spLocks noGrp="1"/>
          </p:cNvSpPr>
          <p:nvPr>
            <p:ph type="title"/>
          </p:nvPr>
        </p:nvSpPr>
        <p:spPr>
          <a:xfrm>
            <a:off x="913795" y="110645"/>
            <a:ext cx="10353762" cy="970450"/>
          </a:xfrm>
        </p:spPr>
        <p:txBody>
          <a:bodyPr/>
          <a:lstStyle/>
          <a:p>
            <a:r>
              <a:rPr lang="en-US" dirty="0"/>
              <a:t>CT X-ray Photos</a:t>
            </a:r>
          </a:p>
        </p:txBody>
      </p:sp>
      <p:cxnSp>
        <p:nvCxnSpPr>
          <p:cNvPr id="32" name="Straight Connector 31">
            <a:extLst>
              <a:ext uri="{FF2B5EF4-FFF2-40B4-BE49-F238E27FC236}">
                <a16:creationId xmlns:a16="http://schemas.microsoft.com/office/drawing/2014/main" id="{C8CCD587-1E53-49E2-A540-88C7CAEC9E13}"/>
              </a:ext>
            </a:extLst>
          </p:cNvPr>
          <p:cNvCxnSpPr/>
          <p:nvPr/>
        </p:nvCxnSpPr>
        <p:spPr>
          <a:xfrm>
            <a:off x="1341270" y="965983"/>
            <a:ext cx="9740102" cy="164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65B4158E-5ADC-42BC-9F1E-EF663A332C1D}"/>
              </a:ext>
            </a:extLst>
          </p:cNvPr>
          <p:cNvGrpSpPr/>
          <p:nvPr/>
        </p:nvGrpSpPr>
        <p:grpSpPr>
          <a:xfrm>
            <a:off x="-224098" y="0"/>
            <a:ext cx="1468255" cy="992193"/>
            <a:chOff x="-634702" y="-42130"/>
            <a:chExt cx="2884696" cy="1949372"/>
          </a:xfrm>
        </p:grpSpPr>
        <p:pic>
          <p:nvPicPr>
            <p:cNvPr id="34" name="Picture 2" descr="Symbols of NASA | NASA">
              <a:extLst>
                <a:ext uri="{FF2B5EF4-FFF2-40B4-BE49-F238E27FC236}">
                  <a16:creationId xmlns:a16="http://schemas.microsoft.com/office/drawing/2014/main" id="{57E3E783-76B7-4188-9F3E-39AFDF084008}"/>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34702" y="-42130"/>
              <a:ext cx="2884696" cy="144234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Gsfc Logo - LogoDix">
              <a:extLst>
                <a:ext uri="{FF2B5EF4-FFF2-40B4-BE49-F238E27FC236}">
                  <a16:creationId xmlns:a16="http://schemas.microsoft.com/office/drawing/2014/main" id="{E8ABCFA5-1062-4BA2-A292-67D358405809}"/>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787" y="1301974"/>
              <a:ext cx="1433718" cy="605268"/>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Subtitle 2">
            <a:extLst>
              <a:ext uri="{FF2B5EF4-FFF2-40B4-BE49-F238E27FC236}">
                <a16:creationId xmlns:a16="http://schemas.microsoft.com/office/drawing/2014/main" id="{75FB57E0-5794-403D-9A2C-2D2B51C12EAF}"/>
              </a:ext>
            </a:extLst>
          </p:cNvPr>
          <p:cNvSpPr txBox="1">
            <a:spLocks/>
          </p:cNvSpPr>
          <p:nvPr/>
        </p:nvSpPr>
        <p:spPr>
          <a:xfrm>
            <a:off x="2574758" y="1002546"/>
            <a:ext cx="7154778" cy="378388"/>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lvl="0">
              <a:spcBef>
                <a:spcPts val="50"/>
              </a:spcBef>
              <a:spcAft>
                <a:spcPts val="50"/>
              </a:spcAft>
              <a:buClr>
                <a:srgbClr val="DADADA"/>
              </a:buClr>
              <a:defRPr/>
            </a:pPr>
            <a:r>
              <a:rPr lang="en-US" sz="1600" dirty="0">
                <a:ln>
                  <a:solidFill>
                    <a:prstClr val="black">
                      <a:lumMod val="75000"/>
                      <a:lumOff val="25000"/>
                      <a:alpha val="10000"/>
                    </a:prstClr>
                  </a:solidFill>
                </a:ln>
                <a:solidFill>
                  <a:prstClr val="white"/>
                </a:solidFill>
                <a:effectLst/>
              </a:rPr>
              <a:t>Pitting in the electroplated sample &amp; Delaminated test sample</a:t>
            </a:r>
          </a:p>
          <a:p>
            <a:pPr lvl="0">
              <a:spcBef>
                <a:spcPts val="50"/>
              </a:spcBef>
              <a:spcAft>
                <a:spcPts val="50"/>
              </a:spcAft>
              <a:buClr>
                <a:srgbClr val="DADADA"/>
              </a:buClr>
              <a:defRPr/>
            </a:pPr>
            <a:endParaRPr lang="en-US" sz="1600" dirty="0">
              <a:ln>
                <a:solidFill>
                  <a:prstClr val="black">
                    <a:lumMod val="75000"/>
                    <a:lumOff val="25000"/>
                    <a:alpha val="10000"/>
                  </a:prstClr>
                </a:solidFill>
              </a:ln>
              <a:solidFill>
                <a:prstClr val="white"/>
              </a:solidFill>
              <a:effectLst/>
            </a:endParaRPr>
          </a:p>
        </p:txBody>
      </p:sp>
      <p:sp>
        <p:nvSpPr>
          <p:cNvPr id="11" name="Footer Placeholder 10">
            <a:extLst>
              <a:ext uri="{FF2B5EF4-FFF2-40B4-BE49-F238E27FC236}">
                <a16:creationId xmlns:a16="http://schemas.microsoft.com/office/drawing/2014/main" id="{40D998F4-BACE-4B62-81BA-42B612E3EE72}"/>
              </a:ext>
            </a:extLst>
          </p:cNvPr>
          <p:cNvSpPr>
            <a:spLocks noGrp="1"/>
          </p:cNvSpPr>
          <p:nvPr>
            <p:ph type="ftr" sz="quarter" idx="11"/>
          </p:nvPr>
        </p:nvSpPr>
        <p:spPr>
          <a:xfrm>
            <a:off x="852802" y="6473399"/>
            <a:ext cx="6672865" cy="365125"/>
          </a:xfrm>
        </p:spPr>
        <p:txBody>
          <a:bodyPr/>
          <a:lstStyle/>
          <a:p>
            <a:r>
              <a:rPr lang="en-US"/>
              <a:t>RAPID + TCT 2023</a:t>
            </a:r>
            <a:endParaRPr lang="en-US" dirty="0"/>
          </a:p>
        </p:txBody>
      </p:sp>
      <p:sp>
        <p:nvSpPr>
          <p:cNvPr id="13" name="Slide Number Placeholder 12">
            <a:extLst>
              <a:ext uri="{FF2B5EF4-FFF2-40B4-BE49-F238E27FC236}">
                <a16:creationId xmlns:a16="http://schemas.microsoft.com/office/drawing/2014/main" id="{FB94E166-EACD-45A3-B8BE-95D64ECFDEB4}"/>
              </a:ext>
            </a:extLst>
          </p:cNvPr>
          <p:cNvSpPr>
            <a:spLocks noGrp="1"/>
          </p:cNvSpPr>
          <p:nvPr>
            <p:ph type="sldNum" sz="quarter" idx="12"/>
          </p:nvPr>
        </p:nvSpPr>
        <p:spPr>
          <a:xfrm>
            <a:off x="10587693" y="6473399"/>
            <a:ext cx="753545" cy="365125"/>
          </a:xfrm>
        </p:spPr>
        <p:txBody>
          <a:bodyPr/>
          <a:lstStyle/>
          <a:p>
            <a:fld id="{D678B743-A83A-47E3-B490-1AF6C50E888E}" type="slidenum">
              <a:rPr lang="en-US" smtClean="0"/>
              <a:t>23</a:t>
            </a:fld>
            <a:endParaRPr lang="en-US" dirty="0"/>
          </a:p>
        </p:txBody>
      </p:sp>
      <p:pic>
        <p:nvPicPr>
          <p:cNvPr id="9" name="Picture 8" descr="A picture containing text&#10;&#10;Description automatically generated">
            <a:extLst>
              <a:ext uri="{FF2B5EF4-FFF2-40B4-BE49-F238E27FC236}">
                <a16:creationId xmlns:a16="http://schemas.microsoft.com/office/drawing/2014/main" id="{0335ED9C-7D38-402C-9283-DDB37E4333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2732" y="1326353"/>
            <a:ext cx="1576238" cy="20922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F496F059-7002-4EE2-8163-68642405DE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9536" y="3931036"/>
            <a:ext cx="2100685" cy="2376496"/>
          </a:xfrm>
          <a:prstGeom prst="rect">
            <a:avLst/>
          </a:prstGeom>
        </p:spPr>
      </p:pic>
      <p:pic>
        <p:nvPicPr>
          <p:cNvPr id="21" name="Picture 20">
            <a:extLst>
              <a:ext uri="{FF2B5EF4-FFF2-40B4-BE49-F238E27FC236}">
                <a16:creationId xmlns:a16="http://schemas.microsoft.com/office/drawing/2014/main" id="{942A28BE-7692-4880-A21E-B50BA89A13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5645" y="1336800"/>
            <a:ext cx="1848815" cy="2091556"/>
          </a:xfrm>
          <a:prstGeom prst="rect">
            <a:avLst/>
          </a:prstGeom>
        </p:spPr>
      </p:pic>
      <p:pic>
        <p:nvPicPr>
          <p:cNvPr id="24" name="Picture 23">
            <a:extLst>
              <a:ext uri="{FF2B5EF4-FFF2-40B4-BE49-F238E27FC236}">
                <a16:creationId xmlns:a16="http://schemas.microsoft.com/office/drawing/2014/main" id="{C8180CCD-74A3-4CB9-9C5C-1F3CA258F6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67236" y="1348864"/>
            <a:ext cx="1848815" cy="2086567"/>
          </a:xfrm>
          <a:prstGeom prst="rect">
            <a:avLst/>
          </a:prstGeom>
        </p:spPr>
      </p:pic>
      <p:pic>
        <p:nvPicPr>
          <p:cNvPr id="30" name="Picture 29" descr="A picture containing text&#10;&#10;Description automatically generated">
            <a:extLst>
              <a:ext uri="{FF2B5EF4-FFF2-40B4-BE49-F238E27FC236}">
                <a16:creationId xmlns:a16="http://schemas.microsoft.com/office/drawing/2014/main" id="{C48CE96B-13A7-49DB-8AB5-8DA3CCA507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2172" y="3904194"/>
            <a:ext cx="2105708" cy="2376496"/>
          </a:xfrm>
          <a:prstGeom prst="rect">
            <a:avLst/>
          </a:prstGeom>
        </p:spPr>
      </p:pic>
      <p:pic>
        <p:nvPicPr>
          <p:cNvPr id="36" name="Picture 35">
            <a:extLst>
              <a:ext uri="{FF2B5EF4-FFF2-40B4-BE49-F238E27FC236}">
                <a16:creationId xmlns:a16="http://schemas.microsoft.com/office/drawing/2014/main" id="{25F064F7-F646-442C-A0E0-F37808F0A6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22539" y="3904194"/>
            <a:ext cx="2105708" cy="2376496"/>
          </a:xfrm>
          <a:prstGeom prst="rect">
            <a:avLst/>
          </a:prstGeom>
        </p:spPr>
      </p:pic>
      <p:pic>
        <p:nvPicPr>
          <p:cNvPr id="38" name="Picture 37" descr="A picture containing text&#10;&#10;Description automatically generated">
            <a:extLst>
              <a:ext uri="{FF2B5EF4-FFF2-40B4-BE49-F238E27FC236}">
                <a16:creationId xmlns:a16="http://schemas.microsoft.com/office/drawing/2014/main" id="{B602614D-E1A4-41A6-88A6-F742BF7B842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3588" y="3904194"/>
            <a:ext cx="2229310" cy="2376496"/>
          </a:xfrm>
          <a:prstGeom prst="rect">
            <a:avLst/>
          </a:prstGeom>
        </p:spPr>
      </p:pic>
      <p:pic>
        <p:nvPicPr>
          <p:cNvPr id="40" name="Picture 39">
            <a:extLst>
              <a:ext uri="{FF2B5EF4-FFF2-40B4-BE49-F238E27FC236}">
                <a16:creationId xmlns:a16="http://schemas.microsoft.com/office/drawing/2014/main" id="{C8F1F836-F7F9-45D5-97D5-753087F879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98519" y="3931036"/>
            <a:ext cx="2070941" cy="2337258"/>
          </a:xfrm>
          <a:prstGeom prst="rect">
            <a:avLst/>
          </a:prstGeom>
        </p:spPr>
      </p:pic>
      <p:pic>
        <p:nvPicPr>
          <p:cNvPr id="46" name="Picture 45" descr="Text&#10;&#10;Description automatically generated">
            <a:extLst>
              <a:ext uri="{FF2B5EF4-FFF2-40B4-BE49-F238E27FC236}">
                <a16:creationId xmlns:a16="http://schemas.microsoft.com/office/drawing/2014/main" id="{703BF690-3B8E-4ED8-AAE2-633677A1977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44055" y="1336800"/>
            <a:ext cx="1853806" cy="2092200"/>
          </a:xfrm>
          <a:prstGeom prst="rect">
            <a:avLst/>
          </a:prstGeom>
        </p:spPr>
      </p:pic>
      <p:pic>
        <p:nvPicPr>
          <p:cNvPr id="48" name="Picture 47">
            <a:extLst>
              <a:ext uri="{FF2B5EF4-FFF2-40B4-BE49-F238E27FC236}">
                <a16:creationId xmlns:a16="http://schemas.microsoft.com/office/drawing/2014/main" id="{BF397704-A0F2-4335-ACA4-8EE51D597DB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54489" y="1296165"/>
            <a:ext cx="1845213" cy="2111123"/>
          </a:xfrm>
          <a:prstGeom prst="rect">
            <a:avLst/>
          </a:prstGeom>
        </p:spPr>
      </p:pic>
      <p:pic>
        <p:nvPicPr>
          <p:cNvPr id="56" name="Picture 55">
            <a:extLst>
              <a:ext uri="{FF2B5EF4-FFF2-40B4-BE49-F238E27FC236}">
                <a16:creationId xmlns:a16="http://schemas.microsoft.com/office/drawing/2014/main" id="{D9EE7354-851C-470A-B58B-F7CE5A05E1D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3588" y="1274512"/>
            <a:ext cx="1845213" cy="2111124"/>
          </a:xfrm>
          <a:prstGeom prst="rect">
            <a:avLst/>
          </a:prstGeom>
        </p:spPr>
      </p:pic>
      <p:sp>
        <p:nvSpPr>
          <p:cNvPr id="28" name="Subtitle 2">
            <a:extLst>
              <a:ext uri="{FF2B5EF4-FFF2-40B4-BE49-F238E27FC236}">
                <a16:creationId xmlns:a16="http://schemas.microsoft.com/office/drawing/2014/main" id="{9170955F-9B1F-466F-B736-0BA956AA381E}"/>
              </a:ext>
            </a:extLst>
          </p:cNvPr>
          <p:cNvSpPr txBox="1">
            <a:spLocks/>
          </p:cNvSpPr>
          <p:nvPr/>
        </p:nvSpPr>
        <p:spPr>
          <a:xfrm>
            <a:off x="4581338" y="6268294"/>
            <a:ext cx="3493218" cy="378388"/>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marL="0" marR="0" lvl="0" indent="0" algn="ctr" defTabSz="457200" rtl="0" eaLnBrk="1" fontAlgn="auto" latinLnBrk="0" hangingPunct="1">
              <a:lnSpc>
                <a:spcPct val="100000"/>
              </a:lnSpc>
              <a:spcBef>
                <a:spcPts val="50"/>
              </a:spcBef>
              <a:spcAft>
                <a:spcPts val="50"/>
              </a:spcAft>
              <a:buClr>
                <a:srgbClr val="DADADA"/>
              </a:buClr>
              <a:buSzPct val="70000"/>
              <a:buFont typeface="Wingdings 2" charset="2"/>
              <a:buNone/>
              <a:tabLst/>
              <a:defRPr/>
            </a:pPr>
            <a:r>
              <a:rPr kumimoji="0" lang="en-US" sz="1000" b="0" i="0" u="none" strike="noStrike" kern="1200" cap="none" spc="0" normalizeH="0" baseline="0" noProof="0" dirty="0">
                <a:ln>
                  <a:solidFill>
                    <a:prstClr val="black">
                      <a:lumMod val="75000"/>
                      <a:lumOff val="25000"/>
                      <a:alpha val="10000"/>
                    </a:prstClr>
                  </a:solidFill>
                </a:ln>
                <a:solidFill>
                  <a:prstClr val="white"/>
                </a:solidFill>
                <a:effectLst/>
                <a:uLnTx/>
                <a:uFillTx/>
                <a:latin typeface="Calisto MT" panose="02040603050505030304"/>
                <a:ea typeface="+mn-ea"/>
                <a:cs typeface="+mn-cs"/>
              </a:rPr>
              <a:t>Pitting in the electroplated sample</a:t>
            </a:r>
            <a:endParaRPr kumimoji="0" lang="en-US" sz="10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Calisto MT" panose="02040603050505030304"/>
              <a:ea typeface="+mn-ea"/>
              <a:cs typeface="+mn-cs"/>
            </a:endParaRPr>
          </a:p>
        </p:txBody>
      </p:sp>
      <p:sp>
        <p:nvSpPr>
          <p:cNvPr id="29" name="Subtitle 2">
            <a:extLst>
              <a:ext uri="{FF2B5EF4-FFF2-40B4-BE49-F238E27FC236}">
                <a16:creationId xmlns:a16="http://schemas.microsoft.com/office/drawing/2014/main" id="{BC398FE7-690D-42AA-9684-05C161D5F064}"/>
              </a:ext>
            </a:extLst>
          </p:cNvPr>
          <p:cNvSpPr txBox="1">
            <a:spLocks/>
          </p:cNvSpPr>
          <p:nvPr/>
        </p:nvSpPr>
        <p:spPr>
          <a:xfrm>
            <a:off x="4772713" y="3453814"/>
            <a:ext cx="2625806" cy="378388"/>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lvl="0">
              <a:spcBef>
                <a:spcPts val="50"/>
              </a:spcBef>
              <a:spcAft>
                <a:spcPts val="50"/>
              </a:spcAft>
              <a:buClr>
                <a:srgbClr val="DADADA"/>
              </a:buClr>
              <a:defRPr/>
            </a:pPr>
            <a:r>
              <a:rPr lang="en-US" sz="1000" dirty="0">
                <a:ln>
                  <a:solidFill>
                    <a:prstClr val="black">
                      <a:lumMod val="75000"/>
                      <a:lumOff val="25000"/>
                      <a:alpha val="10000"/>
                    </a:prstClr>
                  </a:solidFill>
                </a:ln>
                <a:solidFill>
                  <a:prstClr val="white"/>
                </a:solidFill>
                <a:effectLst/>
              </a:rPr>
              <a:t>Delaminated test </a:t>
            </a:r>
            <a:r>
              <a:rPr kumimoji="0" lang="en-US" sz="1000" b="0" i="0" u="none" strike="noStrike" kern="1200" cap="none" spc="0" normalizeH="0" baseline="0" noProof="0" dirty="0">
                <a:ln>
                  <a:solidFill>
                    <a:prstClr val="black">
                      <a:lumMod val="75000"/>
                      <a:lumOff val="25000"/>
                      <a:alpha val="10000"/>
                    </a:prstClr>
                  </a:solidFill>
                </a:ln>
                <a:solidFill>
                  <a:prstClr val="white"/>
                </a:solidFill>
                <a:effectLst/>
                <a:uLnTx/>
                <a:uFillTx/>
                <a:latin typeface="Calisto MT" panose="02040603050505030304"/>
                <a:ea typeface="+mn-ea"/>
                <a:cs typeface="+mn-cs"/>
              </a:rPr>
              <a:t>sample</a:t>
            </a:r>
            <a:endParaRPr kumimoji="0" lang="en-US" sz="1000" b="0"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Calisto MT" panose="02040603050505030304"/>
              <a:ea typeface="+mn-ea"/>
              <a:cs typeface="+mn-cs"/>
            </a:endParaRPr>
          </a:p>
        </p:txBody>
      </p:sp>
      <p:sp>
        <p:nvSpPr>
          <p:cNvPr id="3" name="Rectangle 2">
            <a:extLst>
              <a:ext uri="{FF2B5EF4-FFF2-40B4-BE49-F238E27FC236}">
                <a16:creationId xmlns:a16="http://schemas.microsoft.com/office/drawing/2014/main" id="{2020A9CB-7556-45D3-99A0-4E99367073EE}"/>
              </a:ext>
            </a:extLst>
          </p:cNvPr>
          <p:cNvSpPr/>
          <p:nvPr/>
        </p:nvSpPr>
        <p:spPr>
          <a:xfrm>
            <a:off x="4727990" y="6513777"/>
            <a:ext cx="3199914" cy="230832"/>
          </a:xfrm>
          <a:prstGeom prst="rect">
            <a:avLst/>
          </a:prstGeom>
        </p:spPr>
        <p:txBody>
          <a:bodyPr wrap="none">
            <a:spAutoFit/>
          </a:bodyPr>
          <a:lstStyle/>
          <a:p>
            <a:pPr lvl="0" algn="ctr"/>
            <a:r>
              <a:rPr lang="en-US" sz="900" dirty="0">
                <a:solidFill>
                  <a:prstClr val="white"/>
                </a:solidFill>
              </a:rPr>
              <a:t>Images were taken by Goddard Space Flight Center Code 541</a:t>
            </a:r>
          </a:p>
        </p:txBody>
      </p:sp>
    </p:spTree>
    <p:extLst>
      <p:ext uri="{BB962C8B-B14F-4D97-AF65-F5344CB8AC3E}">
        <p14:creationId xmlns:p14="http://schemas.microsoft.com/office/powerpoint/2010/main" val="3585876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50AAC-5D38-4657-A27A-360A622E89C6}"/>
              </a:ext>
            </a:extLst>
          </p:cNvPr>
          <p:cNvSpPr>
            <a:spLocks noGrp="1"/>
          </p:cNvSpPr>
          <p:nvPr>
            <p:ph type="title"/>
          </p:nvPr>
        </p:nvSpPr>
        <p:spPr>
          <a:xfrm>
            <a:off x="919119" y="421353"/>
            <a:ext cx="10353762" cy="970450"/>
          </a:xfrm>
        </p:spPr>
        <p:txBody>
          <a:bodyPr/>
          <a:lstStyle/>
          <a:p>
            <a:r>
              <a:rPr lang="en-US" dirty="0"/>
              <a:t>3D Printing Process &amp; Material Selection </a:t>
            </a:r>
          </a:p>
        </p:txBody>
      </p:sp>
      <p:sp>
        <p:nvSpPr>
          <p:cNvPr id="3" name="Content Placeholder 2">
            <a:extLst>
              <a:ext uri="{FF2B5EF4-FFF2-40B4-BE49-F238E27FC236}">
                <a16:creationId xmlns:a16="http://schemas.microsoft.com/office/drawing/2014/main" id="{1C67F49B-1A0F-4F2B-A9A0-CC2015F9FFC9}"/>
              </a:ext>
            </a:extLst>
          </p:cNvPr>
          <p:cNvSpPr>
            <a:spLocks noGrp="1"/>
          </p:cNvSpPr>
          <p:nvPr>
            <p:ph idx="1"/>
          </p:nvPr>
        </p:nvSpPr>
        <p:spPr>
          <a:xfrm>
            <a:off x="913795" y="1824524"/>
            <a:ext cx="5019645" cy="4058751"/>
          </a:xfrm>
        </p:spPr>
        <p:txBody>
          <a:bodyPr/>
          <a:lstStyle/>
          <a:p>
            <a:r>
              <a:rPr lang="en-US" dirty="0"/>
              <a:t>A Formlabs Form 3 printer was used for fabricating the parts</a:t>
            </a:r>
          </a:p>
          <a:p>
            <a:r>
              <a:rPr lang="en-US" dirty="0"/>
              <a:t>The Form 3 is a stereolithography (SLA) resin-based printer</a:t>
            </a:r>
          </a:p>
          <a:p>
            <a:r>
              <a:rPr lang="en-US" dirty="0"/>
              <a:t>This 3D printing technology uses a photochemical process with a laser to form polymers to make up the body of the 3D part</a:t>
            </a:r>
          </a:p>
          <a:p>
            <a:r>
              <a:rPr lang="en-US" dirty="0"/>
              <a:t>Formlabs Rigid 10K material was selected because it was a stiff glass filled resin that had the properties desired</a:t>
            </a:r>
          </a:p>
        </p:txBody>
      </p:sp>
      <p:pic>
        <p:nvPicPr>
          <p:cNvPr id="4" name="IMG-0511">
            <a:hlinkClick r:id="" action="ppaction://media"/>
            <a:extLst>
              <a:ext uri="{FF2B5EF4-FFF2-40B4-BE49-F238E27FC236}">
                <a16:creationId xmlns:a16="http://schemas.microsoft.com/office/drawing/2014/main" id="{B9F5C2EB-58BA-4676-8464-C9F33C0DF5E4}"/>
              </a:ext>
            </a:extLst>
          </p:cNvPr>
          <p:cNvPicPr>
            <a:picLocks noChangeAspect="1"/>
          </p:cNvPicPr>
          <p:nvPr>
            <a:videoFile r:link="rId1"/>
            <p:extLst>
              <p:ext uri="{DAA4B4D4-6D71-4841-9C94-3DE7FCFB9230}">
                <p14:media xmlns:p14="http://schemas.microsoft.com/office/powerpoint/2010/main" r:embed="rId2">
                  <p14:trim end="928"/>
                </p14:media>
              </p:ext>
            </p:extLst>
          </p:nvPr>
        </p:nvPicPr>
        <p:blipFill rotWithShape="1">
          <a:blip r:embed="rId4"/>
          <a:srcRect l="14647" r="15003"/>
          <a:stretch>
            <a:fillRect/>
          </a:stretch>
        </p:blipFill>
        <p:spPr>
          <a:xfrm>
            <a:off x="6756448" y="2100833"/>
            <a:ext cx="4498442" cy="3596893"/>
          </a:xfrm>
          <a:prstGeom prst="rect">
            <a:avLst/>
          </a:prstGeom>
        </p:spPr>
      </p:pic>
      <p:sp>
        <p:nvSpPr>
          <p:cNvPr id="5" name="TextBox 4">
            <a:extLst>
              <a:ext uri="{FF2B5EF4-FFF2-40B4-BE49-F238E27FC236}">
                <a16:creationId xmlns:a16="http://schemas.microsoft.com/office/drawing/2014/main" id="{D1B066BB-7B82-412E-BF71-A97DBCB399B2}"/>
              </a:ext>
            </a:extLst>
          </p:cNvPr>
          <p:cNvSpPr txBox="1"/>
          <p:nvPr/>
        </p:nvSpPr>
        <p:spPr>
          <a:xfrm>
            <a:off x="7366777" y="1765599"/>
            <a:ext cx="3147234" cy="307777"/>
          </a:xfrm>
          <a:prstGeom prst="rect">
            <a:avLst/>
          </a:prstGeom>
          <a:noFill/>
        </p:spPr>
        <p:txBody>
          <a:bodyPr wrap="square" rtlCol="0">
            <a:spAutoFit/>
          </a:bodyPr>
          <a:lstStyle/>
          <a:p>
            <a:pPr algn="ctr"/>
            <a:r>
              <a:rPr lang="en-US" sz="1400" dirty="0"/>
              <a:t>Formlabs SLA Form 3 Printer</a:t>
            </a:r>
          </a:p>
        </p:txBody>
      </p:sp>
      <p:grpSp>
        <p:nvGrpSpPr>
          <p:cNvPr id="6" name="Group 5">
            <a:extLst>
              <a:ext uri="{FF2B5EF4-FFF2-40B4-BE49-F238E27FC236}">
                <a16:creationId xmlns:a16="http://schemas.microsoft.com/office/drawing/2014/main" id="{6D66F74F-C8C2-4A8B-8412-94CD5B7C6B6B}"/>
              </a:ext>
            </a:extLst>
          </p:cNvPr>
          <p:cNvGrpSpPr/>
          <p:nvPr/>
        </p:nvGrpSpPr>
        <p:grpSpPr>
          <a:xfrm>
            <a:off x="-634702" y="-42130"/>
            <a:ext cx="2884696" cy="1949372"/>
            <a:chOff x="-634702" y="-42130"/>
            <a:chExt cx="2884696" cy="1949372"/>
          </a:xfrm>
        </p:grpSpPr>
        <p:pic>
          <p:nvPicPr>
            <p:cNvPr id="7" name="Picture 2" descr="Symbols of NASA | NASA">
              <a:extLst>
                <a:ext uri="{FF2B5EF4-FFF2-40B4-BE49-F238E27FC236}">
                  <a16:creationId xmlns:a16="http://schemas.microsoft.com/office/drawing/2014/main" id="{6C20CF87-3117-4F41-ADDA-91D900B4314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34702" y="-42130"/>
              <a:ext cx="2884696" cy="14423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Gsfc Logo - LogoDix">
              <a:extLst>
                <a:ext uri="{FF2B5EF4-FFF2-40B4-BE49-F238E27FC236}">
                  <a16:creationId xmlns:a16="http://schemas.microsoft.com/office/drawing/2014/main" id="{6208B020-F1B9-4426-8D32-2FD33C91231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0787" y="1301974"/>
              <a:ext cx="1433718" cy="60526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9" name="Straight Connector 8">
            <a:extLst>
              <a:ext uri="{FF2B5EF4-FFF2-40B4-BE49-F238E27FC236}">
                <a16:creationId xmlns:a16="http://schemas.microsoft.com/office/drawing/2014/main" id="{8D462DD6-B8BE-45B7-A9B5-AB6D1BAC040B}"/>
              </a:ext>
            </a:extLst>
          </p:cNvPr>
          <p:cNvCxnSpPr/>
          <p:nvPr/>
        </p:nvCxnSpPr>
        <p:spPr>
          <a:xfrm>
            <a:off x="1352606" y="1280007"/>
            <a:ext cx="9740102" cy="164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ooter Placeholder 9">
            <a:extLst>
              <a:ext uri="{FF2B5EF4-FFF2-40B4-BE49-F238E27FC236}">
                <a16:creationId xmlns:a16="http://schemas.microsoft.com/office/drawing/2014/main" id="{768DEBED-3126-463A-8642-40E256FC0340}"/>
              </a:ext>
            </a:extLst>
          </p:cNvPr>
          <p:cNvSpPr>
            <a:spLocks noGrp="1"/>
          </p:cNvSpPr>
          <p:nvPr>
            <p:ph type="ftr" sz="quarter" idx="11"/>
          </p:nvPr>
        </p:nvSpPr>
        <p:spPr>
          <a:xfrm>
            <a:off x="913795" y="6436647"/>
            <a:ext cx="6672865" cy="365125"/>
          </a:xfrm>
        </p:spPr>
        <p:txBody>
          <a:bodyPr/>
          <a:lstStyle/>
          <a:p>
            <a:r>
              <a:rPr lang="en-US"/>
              <a:t>RAPID + TCT 2023</a:t>
            </a:r>
            <a:endParaRPr lang="en-US" dirty="0"/>
          </a:p>
        </p:txBody>
      </p:sp>
      <p:sp>
        <p:nvSpPr>
          <p:cNvPr id="11" name="Slide Number Placeholder 10">
            <a:extLst>
              <a:ext uri="{FF2B5EF4-FFF2-40B4-BE49-F238E27FC236}">
                <a16:creationId xmlns:a16="http://schemas.microsoft.com/office/drawing/2014/main" id="{A9032E99-1635-4D78-ADF5-032F31E73A12}"/>
              </a:ext>
            </a:extLst>
          </p:cNvPr>
          <p:cNvSpPr>
            <a:spLocks noGrp="1"/>
          </p:cNvSpPr>
          <p:nvPr>
            <p:ph type="sldNum" sz="quarter" idx="12"/>
          </p:nvPr>
        </p:nvSpPr>
        <p:spPr>
          <a:xfrm>
            <a:off x="10519336" y="6499133"/>
            <a:ext cx="753545" cy="365125"/>
          </a:xfrm>
        </p:spPr>
        <p:txBody>
          <a:bodyPr/>
          <a:lstStyle/>
          <a:p>
            <a:fld id="{D678B743-A83A-47E3-B490-1AF6C50E888E}" type="slidenum">
              <a:rPr lang="en-US" smtClean="0"/>
              <a:t>3</a:t>
            </a:fld>
            <a:endParaRPr lang="en-US"/>
          </a:p>
        </p:txBody>
      </p:sp>
    </p:spTree>
    <p:extLst>
      <p:ext uri="{BB962C8B-B14F-4D97-AF65-F5344CB8AC3E}">
        <p14:creationId xmlns:p14="http://schemas.microsoft.com/office/powerpoint/2010/main" val="1238731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mute="1">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3" name="Straight Arrow Connector 72">
            <a:extLst>
              <a:ext uri="{FF2B5EF4-FFF2-40B4-BE49-F238E27FC236}">
                <a16:creationId xmlns:a16="http://schemas.microsoft.com/office/drawing/2014/main" id="{D29B97DE-4574-4F54-BE36-741C9D27E32D}"/>
              </a:ext>
            </a:extLst>
          </p:cNvPr>
          <p:cNvCxnSpPr>
            <a:cxnSpLocks/>
          </p:cNvCxnSpPr>
          <p:nvPr/>
        </p:nvCxnSpPr>
        <p:spPr>
          <a:xfrm>
            <a:off x="8816309" y="2087339"/>
            <a:ext cx="8339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E5977707-2F93-4AB9-812C-149281B8D10C}"/>
              </a:ext>
            </a:extLst>
          </p:cNvPr>
          <p:cNvCxnSpPr>
            <a:cxnSpLocks/>
          </p:cNvCxnSpPr>
          <p:nvPr/>
        </p:nvCxnSpPr>
        <p:spPr>
          <a:xfrm>
            <a:off x="5768906" y="2087339"/>
            <a:ext cx="8339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6AF2460E-849A-4A36-A560-2CA3828D7F8A}"/>
              </a:ext>
            </a:extLst>
          </p:cNvPr>
          <p:cNvCxnSpPr>
            <a:cxnSpLocks/>
          </p:cNvCxnSpPr>
          <p:nvPr/>
        </p:nvCxnSpPr>
        <p:spPr>
          <a:xfrm>
            <a:off x="2748856" y="2076673"/>
            <a:ext cx="8339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88B43E0-EEF6-4951-81A3-080D6528D588}"/>
              </a:ext>
            </a:extLst>
          </p:cNvPr>
          <p:cNvSpPr>
            <a:spLocks noGrp="1"/>
          </p:cNvSpPr>
          <p:nvPr>
            <p:ph type="title"/>
          </p:nvPr>
        </p:nvSpPr>
        <p:spPr>
          <a:xfrm>
            <a:off x="838200" y="286826"/>
            <a:ext cx="10515600" cy="790815"/>
          </a:xfrm>
        </p:spPr>
        <p:txBody>
          <a:bodyPr>
            <a:normAutofit/>
          </a:bodyPr>
          <a:lstStyle/>
          <a:p>
            <a:pPr algn="ctr"/>
            <a:r>
              <a:rPr lang="en-US" dirty="0"/>
              <a:t>Printing &amp; Electroplating Process</a:t>
            </a:r>
          </a:p>
        </p:txBody>
      </p:sp>
      <p:sp>
        <p:nvSpPr>
          <p:cNvPr id="3" name="Content Placeholder 2">
            <a:extLst>
              <a:ext uri="{FF2B5EF4-FFF2-40B4-BE49-F238E27FC236}">
                <a16:creationId xmlns:a16="http://schemas.microsoft.com/office/drawing/2014/main" id="{7AB231A7-B062-4B90-88E8-FE786A8C1372}"/>
              </a:ext>
            </a:extLst>
          </p:cNvPr>
          <p:cNvSpPr>
            <a:spLocks noGrp="1"/>
          </p:cNvSpPr>
          <p:nvPr>
            <p:ph idx="1"/>
          </p:nvPr>
        </p:nvSpPr>
        <p:spPr>
          <a:xfrm>
            <a:off x="729343" y="6982739"/>
            <a:ext cx="10515600" cy="1225401"/>
          </a:xfrm>
        </p:spPr>
        <p:txBody>
          <a:bodyPr/>
          <a:lstStyle/>
          <a:p>
            <a:endParaRPr lang="en-US" dirty="0"/>
          </a:p>
        </p:txBody>
      </p:sp>
      <p:sp>
        <p:nvSpPr>
          <p:cNvPr id="4" name="Rectangle 3">
            <a:extLst>
              <a:ext uri="{FF2B5EF4-FFF2-40B4-BE49-F238E27FC236}">
                <a16:creationId xmlns:a16="http://schemas.microsoft.com/office/drawing/2014/main" id="{D6D96108-C7CC-4E83-B812-6EEADA706EB5}"/>
              </a:ext>
            </a:extLst>
          </p:cNvPr>
          <p:cNvSpPr/>
          <p:nvPr/>
        </p:nvSpPr>
        <p:spPr>
          <a:xfrm>
            <a:off x="264097" y="1955253"/>
            <a:ext cx="2650415" cy="287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Design &amp; print parts with a stiff resin</a:t>
            </a:r>
          </a:p>
        </p:txBody>
      </p:sp>
      <p:sp>
        <p:nvSpPr>
          <p:cNvPr id="5" name="Rectangle 4">
            <a:extLst>
              <a:ext uri="{FF2B5EF4-FFF2-40B4-BE49-F238E27FC236}">
                <a16:creationId xmlns:a16="http://schemas.microsoft.com/office/drawing/2014/main" id="{F8BBFE50-AD72-492E-A3E3-C73CF02C91EB}"/>
              </a:ext>
            </a:extLst>
          </p:cNvPr>
          <p:cNvSpPr/>
          <p:nvPr/>
        </p:nvSpPr>
        <p:spPr>
          <a:xfrm>
            <a:off x="3582796" y="1902673"/>
            <a:ext cx="2772637" cy="3693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Solvent clean and cure thoroughly using both heat &amp; light</a:t>
            </a:r>
          </a:p>
        </p:txBody>
      </p:sp>
      <p:sp>
        <p:nvSpPr>
          <p:cNvPr id="6" name="Rectangle 5">
            <a:extLst>
              <a:ext uri="{FF2B5EF4-FFF2-40B4-BE49-F238E27FC236}">
                <a16:creationId xmlns:a16="http://schemas.microsoft.com/office/drawing/2014/main" id="{2D8B5CC6-34B2-4986-B68C-F29F3E0D23B0}"/>
              </a:ext>
            </a:extLst>
          </p:cNvPr>
          <p:cNvSpPr/>
          <p:nvPr/>
        </p:nvSpPr>
        <p:spPr>
          <a:xfrm>
            <a:off x="6628773" y="1902673"/>
            <a:ext cx="2840265" cy="3864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Loosely rack the parts maintaining appropriate spacing</a:t>
            </a:r>
          </a:p>
        </p:txBody>
      </p:sp>
      <p:sp>
        <p:nvSpPr>
          <p:cNvPr id="7" name="Rectangle 6">
            <a:extLst>
              <a:ext uri="{FF2B5EF4-FFF2-40B4-BE49-F238E27FC236}">
                <a16:creationId xmlns:a16="http://schemas.microsoft.com/office/drawing/2014/main" id="{CFBAB7E2-D59C-4550-A577-7D1640A3627B}"/>
              </a:ext>
            </a:extLst>
          </p:cNvPr>
          <p:cNvSpPr/>
          <p:nvPr/>
        </p:nvSpPr>
        <p:spPr>
          <a:xfrm>
            <a:off x="9669355" y="1902673"/>
            <a:ext cx="2095308" cy="3981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Etch all surfaces by spraying with a fine abrasive</a:t>
            </a:r>
          </a:p>
        </p:txBody>
      </p:sp>
      <p:sp>
        <p:nvSpPr>
          <p:cNvPr id="8" name="Rectangle 7">
            <a:extLst>
              <a:ext uri="{FF2B5EF4-FFF2-40B4-BE49-F238E27FC236}">
                <a16:creationId xmlns:a16="http://schemas.microsoft.com/office/drawing/2014/main" id="{54982370-57EF-4DC3-A097-84C20E6A1CDB}"/>
              </a:ext>
            </a:extLst>
          </p:cNvPr>
          <p:cNvSpPr/>
          <p:nvPr/>
        </p:nvSpPr>
        <p:spPr>
          <a:xfrm>
            <a:off x="9979702" y="3606335"/>
            <a:ext cx="1633268" cy="2677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Soap Rinse,38C</a:t>
            </a:r>
          </a:p>
        </p:txBody>
      </p:sp>
      <p:sp>
        <p:nvSpPr>
          <p:cNvPr id="9" name="Rectangle 8">
            <a:extLst>
              <a:ext uri="{FF2B5EF4-FFF2-40B4-BE49-F238E27FC236}">
                <a16:creationId xmlns:a16="http://schemas.microsoft.com/office/drawing/2014/main" id="{FF8348F5-D6CB-4E90-8802-91EE0F9B7EE6}"/>
              </a:ext>
            </a:extLst>
          </p:cNvPr>
          <p:cNvSpPr/>
          <p:nvPr/>
        </p:nvSpPr>
        <p:spPr>
          <a:xfrm>
            <a:off x="7687529" y="3553942"/>
            <a:ext cx="1633268" cy="372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Mixed Activator Catalyst Bath</a:t>
            </a:r>
          </a:p>
        </p:txBody>
      </p:sp>
      <p:sp>
        <p:nvSpPr>
          <p:cNvPr id="10" name="Rectangle 9">
            <a:extLst>
              <a:ext uri="{FF2B5EF4-FFF2-40B4-BE49-F238E27FC236}">
                <a16:creationId xmlns:a16="http://schemas.microsoft.com/office/drawing/2014/main" id="{23E08662-8C5F-40A0-8347-C699D22C278F}"/>
              </a:ext>
            </a:extLst>
          </p:cNvPr>
          <p:cNvSpPr/>
          <p:nvPr/>
        </p:nvSpPr>
        <p:spPr>
          <a:xfrm>
            <a:off x="5395356" y="3618395"/>
            <a:ext cx="1633268" cy="2591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Accelerator</a:t>
            </a:r>
          </a:p>
        </p:txBody>
      </p:sp>
      <p:sp>
        <p:nvSpPr>
          <p:cNvPr id="11" name="Rectangle 10">
            <a:extLst>
              <a:ext uri="{FF2B5EF4-FFF2-40B4-BE49-F238E27FC236}">
                <a16:creationId xmlns:a16="http://schemas.microsoft.com/office/drawing/2014/main" id="{A388B086-9A0B-42CB-BA50-350D8647998A}"/>
              </a:ext>
            </a:extLst>
          </p:cNvPr>
          <p:cNvSpPr/>
          <p:nvPr/>
        </p:nvSpPr>
        <p:spPr>
          <a:xfrm>
            <a:off x="3221459" y="3558523"/>
            <a:ext cx="1238781" cy="3896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Room Temp. Electroless (Ni)</a:t>
            </a:r>
          </a:p>
        </p:txBody>
      </p:sp>
      <p:cxnSp>
        <p:nvCxnSpPr>
          <p:cNvPr id="13" name="Straight Arrow Connector 12">
            <a:extLst>
              <a:ext uri="{FF2B5EF4-FFF2-40B4-BE49-F238E27FC236}">
                <a16:creationId xmlns:a16="http://schemas.microsoft.com/office/drawing/2014/main" id="{9C5123D8-D00D-4C1B-961D-1E252ED94D63}"/>
              </a:ext>
            </a:extLst>
          </p:cNvPr>
          <p:cNvCxnSpPr>
            <a:cxnSpLocks/>
            <a:stCxn id="8" idx="1"/>
            <a:endCxn id="9" idx="3"/>
          </p:cNvCxnSpPr>
          <p:nvPr/>
        </p:nvCxnSpPr>
        <p:spPr>
          <a:xfrm flipH="1">
            <a:off x="9320797" y="3740201"/>
            <a:ext cx="65890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A4E66DD-372E-4756-B587-61D19656C2DE}"/>
              </a:ext>
            </a:extLst>
          </p:cNvPr>
          <p:cNvSpPr txBox="1"/>
          <p:nvPr/>
        </p:nvSpPr>
        <p:spPr>
          <a:xfrm>
            <a:off x="9392676" y="3474175"/>
            <a:ext cx="553357" cy="276999"/>
          </a:xfrm>
          <a:prstGeom prst="rect">
            <a:avLst/>
          </a:prstGeom>
          <a:noFill/>
        </p:spPr>
        <p:txBody>
          <a:bodyPr wrap="none" rtlCol="0">
            <a:spAutoFit/>
          </a:bodyPr>
          <a:lstStyle/>
          <a:p>
            <a:r>
              <a:rPr lang="en-US" sz="1200" dirty="0"/>
              <a:t>Rinse</a:t>
            </a:r>
          </a:p>
        </p:txBody>
      </p:sp>
      <p:cxnSp>
        <p:nvCxnSpPr>
          <p:cNvPr id="16" name="Straight Arrow Connector 15">
            <a:extLst>
              <a:ext uri="{FF2B5EF4-FFF2-40B4-BE49-F238E27FC236}">
                <a16:creationId xmlns:a16="http://schemas.microsoft.com/office/drawing/2014/main" id="{8E18DD59-A96F-4436-9451-543AF2DECE3F}"/>
              </a:ext>
            </a:extLst>
          </p:cNvPr>
          <p:cNvCxnSpPr>
            <a:cxnSpLocks/>
            <a:stCxn id="9" idx="1"/>
            <a:endCxn id="10" idx="3"/>
          </p:cNvCxnSpPr>
          <p:nvPr/>
        </p:nvCxnSpPr>
        <p:spPr>
          <a:xfrm flipH="1">
            <a:off x="7028624" y="3740202"/>
            <a:ext cx="658905" cy="77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808F16A-2B2F-4304-8DA0-C8794C933903}"/>
              </a:ext>
            </a:extLst>
          </p:cNvPr>
          <p:cNvSpPr txBox="1"/>
          <p:nvPr/>
        </p:nvSpPr>
        <p:spPr>
          <a:xfrm>
            <a:off x="7142222" y="3494047"/>
            <a:ext cx="553357" cy="276999"/>
          </a:xfrm>
          <a:prstGeom prst="rect">
            <a:avLst/>
          </a:prstGeom>
          <a:noFill/>
        </p:spPr>
        <p:txBody>
          <a:bodyPr wrap="none" rtlCol="0">
            <a:spAutoFit/>
          </a:bodyPr>
          <a:lstStyle/>
          <a:p>
            <a:r>
              <a:rPr lang="en-US" sz="1200" dirty="0"/>
              <a:t>Rinse</a:t>
            </a:r>
          </a:p>
        </p:txBody>
      </p:sp>
      <p:cxnSp>
        <p:nvCxnSpPr>
          <p:cNvPr id="18" name="Straight Arrow Connector 17">
            <a:extLst>
              <a:ext uri="{FF2B5EF4-FFF2-40B4-BE49-F238E27FC236}">
                <a16:creationId xmlns:a16="http://schemas.microsoft.com/office/drawing/2014/main" id="{FCBF8196-7F77-4A86-A86E-C5BCA7CFADF7}"/>
              </a:ext>
            </a:extLst>
          </p:cNvPr>
          <p:cNvCxnSpPr>
            <a:cxnSpLocks/>
            <a:stCxn id="10" idx="1"/>
            <a:endCxn id="11" idx="3"/>
          </p:cNvCxnSpPr>
          <p:nvPr/>
        </p:nvCxnSpPr>
        <p:spPr>
          <a:xfrm flipH="1">
            <a:off x="4460240" y="3747949"/>
            <a:ext cx="935116" cy="5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6AD64D2-1638-4830-AF35-80CA6C317147}"/>
              </a:ext>
            </a:extLst>
          </p:cNvPr>
          <p:cNvSpPr txBox="1"/>
          <p:nvPr/>
        </p:nvSpPr>
        <p:spPr>
          <a:xfrm>
            <a:off x="4677461" y="3494048"/>
            <a:ext cx="553357" cy="276999"/>
          </a:xfrm>
          <a:prstGeom prst="rect">
            <a:avLst/>
          </a:prstGeom>
          <a:noFill/>
        </p:spPr>
        <p:txBody>
          <a:bodyPr wrap="none" rtlCol="0">
            <a:spAutoFit/>
          </a:bodyPr>
          <a:lstStyle/>
          <a:p>
            <a:r>
              <a:rPr lang="en-US" sz="1200" dirty="0"/>
              <a:t>Rinse</a:t>
            </a:r>
          </a:p>
        </p:txBody>
      </p:sp>
      <p:sp>
        <p:nvSpPr>
          <p:cNvPr id="21" name="TextBox 20">
            <a:extLst>
              <a:ext uri="{FF2B5EF4-FFF2-40B4-BE49-F238E27FC236}">
                <a16:creationId xmlns:a16="http://schemas.microsoft.com/office/drawing/2014/main" id="{53AD59A9-8A93-4C7C-9992-498F7EB30C8F}"/>
              </a:ext>
            </a:extLst>
          </p:cNvPr>
          <p:cNvSpPr txBox="1"/>
          <p:nvPr/>
        </p:nvSpPr>
        <p:spPr>
          <a:xfrm>
            <a:off x="2476120" y="3562963"/>
            <a:ext cx="945372" cy="461665"/>
          </a:xfrm>
          <a:prstGeom prst="rect">
            <a:avLst/>
          </a:prstGeom>
          <a:noFill/>
        </p:spPr>
        <p:txBody>
          <a:bodyPr wrap="square" rtlCol="0">
            <a:spAutoFit/>
          </a:bodyPr>
          <a:lstStyle/>
          <a:p>
            <a:pPr algn="ctr"/>
            <a:r>
              <a:rPr lang="en-US" sz="1200" dirty="0"/>
              <a:t>Rinse &amp; </a:t>
            </a:r>
          </a:p>
          <a:p>
            <a:pPr algn="ctr"/>
            <a:r>
              <a:rPr lang="en-US" sz="1200" dirty="0"/>
              <a:t>Dry</a:t>
            </a:r>
          </a:p>
        </p:txBody>
      </p:sp>
      <p:sp>
        <p:nvSpPr>
          <p:cNvPr id="22" name="Rectangle 21">
            <a:extLst>
              <a:ext uri="{FF2B5EF4-FFF2-40B4-BE49-F238E27FC236}">
                <a16:creationId xmlns:a16="http://schemas.microsoft.com/office/drawing/2014/main" id="{BBEE573F-FD95-4DE4-8BBB-6EE3F39630F2}"/>
              </a:ext>
            </a:extLst>
          </p:cNvPr>
          <p:cNvSpPr/>
          <p:nvPr/>
        </p:nvSpPr>
        <p:spPr>
          <a:xfrm>
            <a:off x="2676152" y="2369457"/>
            <a:ext cx="9209533" cy="16573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CD5EB4F-3649-4F38-9DAE-E092B225E5B0}"/>
              </a:ext>
            </a:extLst>
          </p:cNvPr>
          <p:cNvSpPr txBox="1"/>
          <p:nvPr/>
        </p:nvSpPr>
        <p:spPr>
          <a:xfrm>
            <a:off x="5903453" y="2302723"/>
            <a:ext cx="2149819" cy="276999"/>
          </a:xfrm>
          <a:prstGeom prst="rect">
            <a:avLst/>
          </a:prstGeom>
          <a:noFill/>
        </p:spPr>
        <p:txBody>
          <a:bodyPr wrap="none" rtlCol="0">
            <a:spAutoFit/>
          </a:bodyPr>
          <a:lstStyle/>
          <a:p>
            <a:r>
              <a:rPr lang="en-US" sz="1200" dirty="0"/>
              <a:t>Conductive Layer Application</a:t>
            </a:r>
          </a:p>
        </p:txBody>
      </p:sp>
      <p:sp>
        <p:nvSpPr>
          <p:cNvPr id="41" name="Rectangle 40">
            <a:extLst>
              <a:ext uri="{FF2B5EF4-FFF2-40B4-BE49-F238E27FC236}">
                <a16:creationId xmlns:a16="http://schemas.microsoft.com/office/drawing/2014/main" id="{D0860B57-6458-46C5-8EF6-26A5C626F75C}"/>
              </a:ext>
            </a:extLst>
          </p:cNvPr>
          <p:cNvSpPr/>
          <p:nvPr/>
        </p:nvSpPr>
        <p:spPr>
          <a:xfrm>
            <a:off x="467851" y="3836895"/>
            <a:ext cx="1983777" cy="2630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Check electrical continuity</a:t>
            </a:r>
          </a:p>
        </p:txBody>
      </p:sp>
      <p:sp>
        <p:nvSpPr>
          <p:cNvPr id="42" name="Rectangle 41">
            <a:extLst>
              <a:ext uri="{FF2B5EF4-FFF2-40B4-BE49-F238E27FC236}">
                <a16:creationId xmlns:a16="http://schemas.microsoft.com/office/drawing/2014/main" id="{A6E848BC-C829-4AEA-8353-12F5708F73ED}"/>
              </a:ext>
            </a:extLst>
          </p:cNvPr>
          <p:cNvSpPr/>
          <p:nvPr/>
        </p:nvSpPr>
        <p:spPr>
          <a:xfrm>
            <a:off x="442446" y="5853556"/>
            <a:ext cx="2222164" cy="3692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Electroplate Structural Copper</a:t>
            </a:r>
          </a:p>
        </p:txBody>
      </p:sp>
      <p:sp>
        <p:nvSpPr>
          <p:cNvPr id="43" name="Rectangle 42">
            <a:extLst>
              <a:ext uri="{FF2B5EF4-FFF2-40B4-BE49-F238E27FC236}">
                <a16:creationId xmlns:a16="http://schemas.microsoft.com/office/drawing/2014/main" id="{E1388729-724A-4B74-BB7E-094962D17E0F}"/>
              </a:ext>
            </a:extLst>
          </p:cNvPr>
          <p:cNvSpPr/>
          <p:nvPr/>
        </p:nvSpPr>
        <p:spPr>
          <a:xfrm>
            <a:off x="3572774" y="5853556"/>
            <a:ext cx="1995540" cy="3692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Electroplate Ductile Nickel</a:t>
            </a:r>
          </a:p>
        </p:txBody>
      </p:sp>
      <p:cxnSp>
        <p:nvCxnSpPr>
          <p:cNvPr id="46" name="Straight Arrow Connector 45">
            <a:extLst>
              <a:ext uri="{FF2B5EF4-FFF2-40B4-BE49-F238E27FC236}">
                <a16:creationId xmlns:a16="http://schemas.microsoft.com/office/drawing/2014/main" id="{AD45B74A-C9B1-44B4-BDF9-A54CBE256A04}"/>
              </a:ext>
            </a:extLst>
          </p:cNvPr>
          <p:cNvCxnSpPr>
            <a:cxnSpLocks/>
            <a:stCxn id="42" idx="3"/>
          </p:cNvCxnSpPr>
          <p:nvPr/>
        </p:nvCxnSpPr>
        <p:spPr>
          <a:xfrm>
            <a:off x="2664610" y="6038163"/>
            <a:ext cx="8339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287047B3-4735-4C6A-9865-476F918C9246}"/>
              </a:ext>
            </a:extLst>
          </p:cNvPr>
          <p:cNvSpPr txBox="1"/>
          <p:nvPr/>
        </p:nvSpPr>
        <p:spPr>
          <a:xfrm>
            <a:off x="2759450" y="5729232"/>
            <a:ext cx="553357" cy="276999"/>
          </a:xfrm>
          <a:prstGeom prst="rect">
            <a:avLst/>
          </a:prstGeom>
          <a:noFill/>
        </p:spPr>
        <p:txBody>
          <a:bodyPr wrap="none" rtlCol="0">
            <a:spAutoFit/>
          </a:bodyPr>
          <a:lstStyle/>
          <a:p>
            <a:r>
              <a:rPr lang="en-US" sz="1200" dirty="0"/>
              <a:t>Rinse</a:t>
            </a:r>
          </a:p>
        </p:txBody>
      </p:sp>
      <p:cxnSp>
        <p:nvCxnSpPr>
          <p:cNvPr id="51" name="Straight Arrow Connector 50">
            <a:extLst>
              <a:ext uri="{FF2B5EF4-FFF2-40B4-BE49-F238E27FC236}">
                <a16:creationId xmlns:a16="http://schemas.microsoft.com/office/drawing/2014/main" id="{61B04A87-3AFC-4974-A0BA-25440E6C3E9C}"/>
              </a:ext>
            </a:extLst>
          </p:cNvPr>
          <p:cNvCxnSpPr>
            <a:cxnSpLocks/>
          </p:cNvCxnSpPr>
          <p:nvPr/>
        </p:nvCxnSpPr>
        <p:spPr>
          <a:xfrm>
            <a:off x="5543425" y="6038162"/>
            <a:ext cx="8667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4826D2C2-A0DE-4E3F-94D3-6E4090236097}"/>
              </a:ext>
            </a:extLst>
          </p:cNvPr>
          <p:cNvSpPr/>
          <p:nvPr/>
        </p:nvSpPr>
        <p:spPr>
          <a:xfrm>
            <a:off x="6451500" y="5895989"/>
            <a:ext cx="2052663" cy="277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Electroplate Hard Nickel</a:t>
            </a:r>
          </a:p>
        </p:txBody>
      </p:sp>
      <p:cxnSp>
        <p:nvCxnSpPr>
          <p:cNvPr id="53" name="Straight Arrow Connector 52">
            <a:extLst>
              <a:ext uri="{FF2B5EF4-FFF2-40B4-BE49-F238E27FC236}">
                <a16:creationId xmlns:a16="http://schemas.microsoft.com/office/drawing/2014/main" id="{E115F312-2756-486D-8751-CEFF88A014D7}"/>
              </a:ext>
            </a:extLst>
          </p:cNvPr>
          <p:cNvCxnSpPr>
            <a:cxnSpLocks/>
            <a:stCxn id="52" idx="3"/>
            <a:endCxn id="55" idx="1"/>
          </p:cNvCxnSpPr>
          <p:nvPr/>
        </p:nvCxnSpPr>
        <p:spPr>
          <a:xfrm>
            <a:off x="8504163" y="6034920"/>
            <a:ext cx="1040874" cy="32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7B83A475-C14C-4DC2-8DCF-138303935A70}"/>
              </a:ext>
            </a:extLst>
          </p:cNvPr>
          <p:cNvSpPr txBox="1"/>
          <p:nvPr/>
        </p:nvSpPr>
        <p:spPr>
          <a:xfrm>
            <a:off x="8679734" y="5573254"/>
            <a:ext cx="738110" cy="461665"/>
          </a:xfrm>
          <a:prstGeom prst="rect">
            <a:avLst/>
          </a:prstGeom>
          <a:noFill/>
        </p:spPr>
        <p:txBody>
          <a:bodyPr wrap="square" rtlCol="0">
            <a:spAutoFit/>
          </a:bodyPr>
          <a:lstStyle/>
          <a:p>
            <a:pPr algn="ctr"/>
            <a:r>
              <a:rPr lang="en-US" sz="1200" dirty="0"/>
              <a:t>Rinse &amp; Dry</a:t>
            </a:r>
          </a:p>
        </p:txBody>
      </p:sp>
      <p:sp>
        <p:nvSpPr>
          <p:cNvPr id="55" name="Rectangle 54">
            <a:extLst>
              <a:ext uri="{FF2B5EF4-FFF2-40B4-BE49-F238E27FC236}">
                <a16:creationId xmlns:a16="http://schemas.microsoft.com/office/drawing/2014/main" id="{305F47BC-96D8-40B9-BF95-B6FD20ED1911}"/>
              </a:ext>
            </a:extLst>
          </p:cNvPr>
          <p:cNvSpPr/>
          <p:nvPr/>
        </p:nvSpPr>
        <p:spPr>
          <a:xfrm>
            <a:off x="9545037" y="5820261"/>
            <a:ext cx="2222164" cy="4358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Weigh Parts to confirm plating thickness</a:t>
            </a:r>
          </a:p>
        </p:txBody>
      </p:sp>
      <p:cxnSp>
        <p:nvCxnSpPr>
          <p:cNvPr id="58" name="Straight Arrow Connector 57">
            <a:extLst>
              <a:ext uri="{FF2B5EF4-FFF2-40B4-BE49-F238E27FC236}">
                <a16:creationId xmlns:a16="http://schemas.microsoft.com/office/drawing/2014/main" id="{5983BB06-1F50-4D1F-8A86-48339AAC3A64}"/>
              </a:ext>
            </a:extLst>
          </p:cNvPr>
          <p:cNvCxnSpPr>
            <a:cxnSpLocks/>
            <a:stCxn id="41" idx="2"/>
          </p:cNvCxnSpPr>
          <p:nvPr/>
        </p:nvCxnSpPr>
        <p:spPr>
          <a:xfrm flipH="1">
            <a:off x="1459739" y="4099950"/>
            <a:ext cx="1" cy="17203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Connector: Elbow 76">
            <a:extLst>
              <a:ext uri="{FF2B5EF4-FFF2-40B4-BE49-F238E27FC236}">
                <a16:creationId xmlns:a16="http://schemas.microsoft.com/office/drawing/2014/main" id="{D92B9115-7DA2-4CA0-B513-0C95B568B34D}"/>
              </a:ext>
            </a:extLst>
          </p:cNvPr>
          <p:cNvCxnSpPr>
            <a:cxnSpLocks/>
            <a:stCxn id="7" idx="3"/>
            <a:endCxn id="22" idx="3"/>
          </p:cNvCxnSpPr>
          <p:nvPr/>
        </p:nvCxnSpPr>
        <p:spPr>
          <a:xfrm>
            <a:off x="11764663" y="2101738"/>
            <a:ext cx="121022" cy="1096418"/>
          </a:xfrm>
          <a:prstGeom prst="bentConnector3">
            <a:avLst>
              <a:gd name="adj1" fmla="val 28889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2" name="Connector: Elbow 81">
            <a:extLst>
              <a:ext uri="{FF2B5EF4-FFF2-40B4-BE49-F238E27FC236}">
                <a16:creationId xmlns:a16="http://schemas.microsoft.com/office/drawing/2014/main" id="{5E1B3AEC-2510-4B2C-B001-670519B5F640}"/>
              </a:ext>
            </a:extLst>
          </p:cNvPr>
          <p:cNvCxnSpPr>
            <a:cxnSpLocks/>
            <a:stCxn id="22" idx="1"/>
            <a:endCxn id="41" idx="3"/>
          </p:cNvCxnSpPr>
          <p:nvPr/>
        </p:nvCxnSpPr>
        <p:spPr>
          <a:xfrm rot="10800000" flipV="1">
            <a:off x="2451628" y="3198155"/>
            <a:ext cx="224524" cy="77026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0BC4E7C-EA96-4FC5-BE45-D3046BFB26FA}"/>
              </a:ext>
            </a:extLst>
          </p:cNvPr>
          <p:cNvCxnSpPr/>
          <p:nvPr/>
        </p:nvCxnSpPr>
        <p:spPr>
          <a:xfrm>
            <a:off x="1225949" y="992930"/>
            <a:ext cx="9740102" cy="164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ooter Placeholder 11">
            <a:extLst>
              <a:ext uri="{FF2B5EF4-FFF2-40B4-BE49-F238E27FC236}">
                <a16:creationId xmlns:a16="http://schemas.microsoft.com/office/drawing/2014/main" id="{A9FBD026-A67B-4329-8BEC-196311A416A2}"/>
              </a:ext>
            </a:extLst>
          </p:cNvPr>
          <p:cNvSpPr>
            <a:spLocks noGrp="1"/>
          </p:cNvSpPr>
          <p:nvPr>
            <p:ph type="ftr" sz="quarter" idx="11"/>
          </p:nvPr>
        </p:nvSpPr>
        <p:spPr>
          <a:xfrm>
            <a:off x="445056" y="6521271"/>
            <a:ext cx="6672865" cy="365125"/>
          </a:xfrm>
        </p:spPr>
        <p:txBody>
          <a:bodyPr/>
          <a:lstStyle/>
          <a:p>
            <a:r>
              <a:rPr lang="en-US"/>
              <a:t>RAPID + TCT 2023</a:t>
            </a:r>
            <a:endParaRPr lang="en-US" dirty="0"/>
          </a:p>
        </p:txBody>
      </p:sp>
      <p:sp>
        <p:nvSpPr>
          <p:cNvPr id="15" name="Slide Number Placeholder 14">
            <a:extLst>
              <a:ext uri="{FF2B5EF4-FFF2-40B4-BE49-F238E27FC236}">
                <a16:creationId xmlns:a16="http://schemas.microsoft.com/office/drawing/2014/main" id="{5751055B-4D73-4807-AE88-4663C959EAAE}"/>
              </a:ext>
            </a:extLst>
          </p:cNvPr>
          <p:cNvSpPr>
            <a:spLocks noGrp="1"/>
          </p:cNvSpPr>
          <p:nvPr>
            <p:ph type="sldNum" sz="quarter" idx="12"/>
          </p:nvPr>
        </p:nvSpPr>
        <p:spPr>
          <a:xfrm>
            <a:off x="10966051" y="6538830"/>
            <a:ext cx="753545" cy="365125"/>
          </a:xfrm>
        </p:spPr>
        <p:txBody>
          <a:bodyPr/>
          <a:lstStyle/>
          <a:p>
            <a:fld id="{D678B743-A83A-47E3-B490-1AF6C50E888E}" type="slidenum">
              <a:rPr lang="en-US" smtClean="0"/>
              <a:t>4</a:t>
            </a:fld>
            <a:endParaRPr lang="en-US"/>
          </a:p>
        </p:txBody>
      </p:sp>
      <p:grpSp>
        <p:nvGrpSpPr>
          <p:cNvPr id="60" name="Group 59">
            <a:extLst>
              <a:ext uri="{FF2B5EF4-FFF2-40B4-BE49-F238E27FC236}">
                <a16:creationId xmlns:a16="http://schemas.microsoft.com/office/drawing/2014/main" id="{E3B81967-D40D-4A9C-9E3E-045CE6D63438}"/>
              </a:ext>
            </a:extLst>
          </p:cNvPr>
          <p:cNvGrpSpPr/>
          <p:nvPr/>
        </p:nvGrpSpPr>
        <p:grpSpPr>
          <a:xfrm>
            <a:off x="-139246" y="-9487"/>
            <a:ext cx="1603777" cy="1083774"/>
            <a:chOff x="-634702" y="-42130"/>
            <a:chExt cx="2884696" cy="1949372"/>
          </a:xfrm>
        </p:grpSpPr>
        <p:pic>
          <p:nvPicPr>
            <p:cNvPr id="61" name="Picture 2" descr="Symbols of NASA | NASA">
              <a:extLst>
                <a:ext uri="{FF2B5EF4-FFF2-40B4-BE49-F238E27FC236}">
                  <a16:creationId xmlns:a16="http://schemas.microsoft.com/office/drawing/2014/main" id="{60BE6A01-164E-4B5B-ADB9-93C7FB026C88}"/>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34702" y="-42130"/>
              <a:ext cx="2884696" cy="144234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Gsfc Logo - LogoDix">
              <a:extLst>
                <a:ext uri="{FF2B5EF4-FFF2-40B4-BE49-F238E27FC236}">
                  <a16:creationId xmlns:a16="http://schemas.microsoft.com/office/drawing/2014/main" id="{4CA6081B-C40F-44C5-A234-67638E01CD1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787" y="1301974"/>
              <a:ext cx="1433718" cy="605268"/>
            </a:xfrm>
            <a:prstGeom prst="rect">
              <a:avLst/>
            </a:prstGeom>
            <a:noFill/>
            <a:extLst>
              <a:ext uri="{909E8E84-426E-40DD-AFC4-6F175D3DCCD1}">
                <a14:hiddenFill xmlns:a14="http://schemas.microsoft.com/office/drawing/2010/main">
                  <a:solidFill>
                    <a:srgbClr val="FFFFFF"/>
                  </a:solidFill>
                </a14:hiddenFill>
              </a:ext>
            </a:extLst>
          </p:spPr>
        </p:pic>
      </p:grpSp>
      <p:sp>
        <p:nvSpPr>
          <p:cNvPr id="63" name="TextBox 62">
            <a:extLst>
              <a:ext uri="{FF2B5EF4-FFF2-40B4-BE49-F238E27FC236}">
                <a16:creationId xmlns:a16="http://schemas.microsoft.com/office/drawing/2014/main" id="{4A38678A-0334-46C5-9EB3-151EBBCBA247}"/>
              </a:ext>
            </a:extLst>
          </p:cNvPr>
          <p:cNvSpPr txBox="1"/>
          <p:nvPr/>
        </p:nvSpPr>
        <p:spPr>
          <a:xfrm>
            <a:off x="9971516" y="1088192"/>
            <a:ext cx="1956387" cy="430887"/>
          </a:xfrm>
          <a:prstGeom prst="rect">
            <a:avLst/>
          </a:prstGeom>
          <a:noFill/>
        </p:spPr>
        <p:txBody>
          <a:bodyPr wrap="square" rtlCol="0">
            <a:spAutoFit/>
          </a:bodyPr>
          <a:lstStyle/>
          <a:p>
            <a:pPr algn="ctr"/>
            <a:r>
              <a:rPr lang="en-US" sz="1100" dirty="0"/>
              <a:t>*The electroplating process was conducted by RePliForm </a:t>
            </a:r>
          </a:p>
        </p:txBody>
      </p:sp>
    </p:spTree>
    <p:extLst>
      <p:ext uri="{BB962C8B-B14F-4D97-AF65-F5344CB8AC3E}">
        <p14:creationId xmlns:p14="http://schemas.microsoft.com/office/powerpoint/2010/main" val="3894913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1FD6C-56D1-41D9-9CF3-DFB7DF30A035}"/>
              </a:ext>
            </a:extLst>
          </p:cNvPr>
          <p:cNvSpPr>
            <a:spLocks noGrp="1"/>
          </p:cNvSpPr>
          <p:nvPr>
            <p:ph type="title"/>
          </p:nvPr>
        </p:nvSpPr>
        <p:spPr>
          <a:xfrm>
            <a:off x="924443" y="894434"/>
            <a:ext cx="10353762" cy="970450"/>
          </a:xfrm>
        </p:spPr>
        <p:txBody>
          <a:bodyPr>
            <a:normAutofit fontScale="90000"/>
          </a:bodyPr>
          <a:lstStyle/>
          <a:p>
            <a:r>
              <a:rPr lang="en-US" dirty="0"/>
              <a:t>Cahn Microbalance Test</a:t>
            </a:r>
            <a:br>
              <a:rPr lang="en-US" dirty="0"/>
            </a:br>
            <a:endParaRPr lang="en-US" dirty="0"/>
          </a:p>
        </p:txBody>
      </p:sp>
      <p:sp>
        <p:nvSpPr>
          <p:cNvPr id="4" name="Content Placeholder 3">
            <a:extLst>
              <a:ext uri="{FF2B5EF4-FFF2-40B4-BE49-F238E27FC236}">
                <a16:creationId xmlns:a16="http://schemas.microsoft.com/office/drawing/2014/main" id="{6F3DA13E-86B0-4BC1-878E-9E2B500617B8}"/>
              </a:ext>
            </a:extLst>
          </p:cNvPr>
          <p:cNvSpPr>
            <a:spLocks noGrp="1"/>
          </p:cNvSpPr>
          <p:nvPr>
            <p:ph sz="half" idx="1"/>
          </p:nvPr>
        </p:nvSpPr>
        <p:spPr>
          <a:xfrm>
            <a:off x="911933" y="1881033"/>
            <a:ext cx="5060497" cy="4058750"/>
          </a:xfrm>
        </p:spPr>
        <p:txBody>
          <a:bodyPr>
            <a:normAutofit/>
          </a:bodyPr>
          <a:lstStyle/>
          <a:p>
            <a:r>
              <a:rPr lang="en-US" dirty="0"/>
              <a:t>The materials were tested using the Cahn Microbalance under high vacuum and were heated to 125°C and held for 24 hours to observe mass loss. The electroplated sample was previously cycled to once from -150C to 160C. </a:t>
            </a:r>
          </a:p>
          <a:p>
            <a:r>
              <a:rPr lang="en-US" dirty="0"/>
              <a:t>The %TML (total mass loss) was reduced by approximately 85% when the resin had undergone electroplating. The mass loss for each of the samples was 2.8 mg and 0.4 mg.</a:t>
            </a:r>
          </a:p>
          <a:p>
            <a:endParaRPr lang="en-US" dirty="0"/>
          </a:p>
        </p:txBody>
      </p:sp>
      <p:graphicFrame>
        <p:nvGraphicFramePr>
          <p:cNvPr id="6" name="Table 5">
            <a:extLst>
              <a:ext uri="{FF2B5EF4-FFF2-40B4-BE49-F238E27FC236}">
                <a16:creationId xmlns:a16="http://schemas.microsoft.com/office/drawing/2014/main" id="{552947B9-C50D-413F-A221-EAFF897AFD13}"/>
              </a:ext>
            </a:extLst>
          </p:cNvPr>
          <p:cNvGraphicFramePr>
            <a:graphicFrameLocks noGrp="1"/>
          </p:cNvGraphicFramePr>
          <p:nvPr>
            <p:extLst>
              <p:ext uri="{D42A27DB-BD31-4B8C-83A1-F6EECF244321}">
                <p14:modId xmlns:p14="http://schemas.microsoft.com/office/powerpoint/2010/main" val="2910523696"/>
              </p:ext>
            </p:extLst>
          </p:nvPr>
        </p:nvGraphicFramePr>
        <p:xfrm>
          <a:off x="6219572" y="2575058"/>
          <a:ext cx="5417620" cy="2029520"/>
        </p:xfrm>
        <a:graphic>
          <a:graphicData uri="http://schemas.openxmlformats.org/drawingml/2006/table">
            <a:tbl>
              <a:tblPr>
                <a:tableStyleId>{D7AC3CCA-C797-4891-BE02-D94E43425B78}</a:tableStyleId>
              </a:tblPr>
              <a:tblGrid>
                <a:gridCol w="1585762">
                  <a:extLst>
                    <a:ext uri="{9D8B030D-6E8A-4147-A177-3AD203B41FA5}">
                      <a16:colId xmlns:a16="http://schemas.microsoft.com/office/drawing/2014/main" val="1166298519"/>
                    </a:ext>
                  </a:extLst>
                </a:gridCol>
                <a:gridCol w="1802167">
                  <a:extLst>
                    <a:ext uri="{9D8B030D-6E8A-4147-A177-3AD203B41FA5}">
                      <a16:colId xmlns:a16="http://schemas.microsoft.com/office/drawing/2014/main" val="1207810826"/>
                    </a:ext>
                  </a:extLst>
                </a:gridCol>
                <a:gridCol w="2029691">
                  <a:extLst>
                    <a:ext uri="{9D8B030D-6E8A-4147-A177-3AD203B41FA5}">
                      <a16:colId xmlns:a16="http://schemas.microsoft.com/office/drawing/2014/main" val="2828197443"/>
                    </a:ext>
                  </a:extLst>
                </a:gridCol>
              </a:tblGrid>
              <a:tr h="400594">
                <a:tc gridSpan="3">
                  <a:txBody>
                    <a:bodyPr/>
                    <a:lstStyle/>
                    <a:p>
                      <a:pPr algn="ctr" fontAlgn="b"/>
                      <a:r>
                        <a:rPr lang="en-US" sz="1600" b="0" i="0" u="none" strike="noStrike" dirty="0">
                          <a:solidFill>
                            <a:sysClr val="windowText" lastClr="000000"/>
                          </a:solidFill>
                          <a:effectLst/>
                          <a:latin typeface="Calibri" panose="020F0502020204030204" pitchFamily="34" charset="0"/>
                        </a:rPr>
                        <a:t>Cahn Microbalance Test Results</a:t>
                      </a:r>
                    </a:p>
                  </a:txBody>
                  <a:tcPr marL="9525" marR="9525" marT="9525" marB="0" anchor="ctr"/>
                </a:tc>
                <a:tc hMerge="1">
                  <a:txBody>
                    <a:bodyPr/>
                    <a:lstStyle/>
                    <a:p>
                      <a:pPr algn="l" fontAlgn="b"/>
                      <a:endParaRPr lang="en-US" sz="1600" b="1" i="0" u="none" strike="noStrike" dirty="0">
                        <a:solidFill>
                          <a:sysClr val="windowText" lastClr="000000"/>
                        </a:solidFill>
                        <a:effectLst/>
                        <a:latin typeface="Calibri" panose="020F0502020204030204" pitchFamily="34" charset="0"/>
                      </a:endParaRPr>
                    </a:p>
                  </a:txBody>
                  <a:tcPr marL="9525" marR="9525" marT="9525" marB="0" anchor="b"/>
                </a:tc>
                <a:tc hMerge="1">
                  <a:txBody>
                    <a:bodyPr/>
                    <a:lstStyle/>
                    <a:p>
                      <a:pPr algn="l" fontAlgn="b"/>
                      <a:endParaRPr lang="en-US" sz="1600" b="1" i="0" u="none" strike="noStrike" dirty="0">
                        <a:solidFill>
                          <a:sysClr val="windowText" lastClr="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45486711"/>
                  </a:ext>
                </a:extLst>
              </a:tr>
              <a:tr h="496565">
                <a:tc>
                  <a:txBody>
                    <a:bodyPr/>
                    <a:lstStyle/>
                    <a:p>
                      <a:pPr algn="l" fontAlgn="b"/>
                      <a:r>
                        <a:rPr lang="en-US" sz="1600" u="none" strike="noStrike" dirty="0">
                          <a:effectLst/>
                        </a:rPr>
                        <a:t> </a:t>
                      </a:r>
                      <a:endParaRPr lang="en-US" sz="1600" b="0" i="0" u="none" strike="noStrike" dirty="0">
                        <a:solidFill>
                          <a:sysClr val="windowText" lastClr="000000"/>
                        </a:solidFill>
                        <a:effectLst/>
                        <a:latin typeface="Calibri" panose="020F0502020204030204" pitchFamily="34" charset="0"/>
                      </a:endParaRPr>
                    </a:p>
                  </a:txBody>
                  <a:tcPr marL="9525" marR="9525" marT="9525" marB="0" anchor="b"/>
                </a:tc>
                <a:tc>
                  <a:txBody>
                    <a:bodyPr/>
                    <a:lstStyle/>
                    <a:p>
                      <a:pPr algn="l" fontAlgn="b"/>
                      <a:r>
                        <a:rPr lang="en-US" sz="1600" u="none" strike="noStrike" dirty="0">
                          <a:effectLst/>
                        </a:rPr>
                        <a:t>Rigid 10K Base Polymer Resin</a:t>
                      </a:r>
                      <a:endParaRPr lang="en-US" sz="1600" b="1" i="0" u="none" strike="noStrike" dirty="0">
                        <a:solidFill>
                          <a:sysClr val="windowText" lastClr="000000"/>
                        </a:solidFill>
                        <a:effectLst/>
                        <a:latin typeface="Calibri" panose="020F0502020204030204" pitchFamily="34" charset="0"/>
                      </a:endParaRPr>
                    </a:p>
                  </a:txBody>
                  <a:tcPr marL="9525" marR="9525" marT="9525" marB="0" anchor="b"/>
                </a:tc>
                <a:tc>
                  <a:txBody>
                    <a:bodyPr/>
                    <a:lstStyle/>
                    <a:p>
                      <a:pPr algn="l" fontAlgn="b"/>
                      <a:r>
                        <a:rPr lang="en-US" sz="1600" u="none" strike="noStrike" dirty="0">
                          <a:effectLst/>
                        </a:rPr>
                        <a:t>Nickel-Copper 76µm Electroplated Variant</a:t>
                      </a:r>
                      <a:endParaRPr lang="en-US" sz="1600" b="1" i="0" u="none" strike="noStrike" dirty="0">
                        <a:solidFill>
                          <a:sysClr val="windowText" lastClr="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9366648"/>
                  </a:ext>
                </a:extLst>
              </a:tr>
              <a:tr h="460738">
                <a:tc>
                  <a:txBody>
                    <a:bodyPr/>
                    <a:lstStyle/>
                    <a:p>
                      <a:pPr algn="l" fontAlgn="b"/>
                      <a:r>
                        <a:rPr lang="en-US" sz="1600" u="none" strike="noStrike" dirty="0">
                          <a:effectLst/>
                        </a:rPr>
                        <a:t>Total Mass Loss (TML%)</a:t>
                      </a:r>
                      <a:endParaRPr lang="en-US" sz="1600" b="0" i="0" u="none" strike="noStrike" dirty="0">
                        <a:solidFill>
                          <a:sysClr val="windowText" lastClr="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0.3960%</a:t>
                      </a:r>
                      <a:endParaRPr lang="en-US" sz="1600" b="0" i="0" u="none" strike="noStrike" dirty="0">
                        <a:solidFill>
                          <a:sysClr val="windowText" lastClr="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0.0573%</a:t>
                      </a:r>
                      <a:endParaRPr lang="en-US" sz="1600" b="0" i="0" u="none" strike="noStrike" dirty="0">
                        <a:solidFill>
                          <a:sysClr val="windowText" lastClr="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42552636"/>
                  </a:ext>
                </a:extLst>
              </a:tr>
              <a:tr h="0">
                <a:tc>
                  <a:txBody>
                    <a:bodyPr/>
                    <a:lstStyle/>
                    <a:p>
                      <a:pPr algn="l" fontAlgn="b"/>
                      <a:r>
                        <a:rPr lang="en-US" sz="1600" u="none" strike="noStrike">
                          <a:effectLst/>
                        </a:rPr>
                        <a:t>Initial Mass</a:t>
                      </a:r>
                      <a:endParaRPr lang="en-US" sz="1600" b="0" i="0" u="none" strike="noStrike">
                        <a:solidFill>
                          <a:sysClr val="windowText" lastClr="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0.7070 g</a:t>
                      </a:r>
                      <a:endParaRPr lang="en-US" sz="1600" b="0" i="0" u="none" strike="noStrike" dirty="0">
                        <a:solidFill>
                          <a:sysClr val="windowText" lastClr="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0.6982 g</a:t>
                      </a:r>
                      <a:endParaRPr lang="en-US" sz="1600" b="0" i="0" u="none" strike="noStrike" dirty="0">
                        <a:solidFill>
                          <a:sysClr val="windowText" lastClr="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69092526"/>
                  </a:ext>
                </a:extLst>
              </a:tr>
              <a:tr h="381151">
                <a:tc>
                  <a:txBody>
                    <a:bodyPr/>
                    <a:lstStyle/>
                    <a:p>
                      <a:pPr algn="l" fontAlgn="b"/>
                      <a:r>
                        <a:rPr lang="en-US" sz="1600" u="none" strike="noStrike">
                          <a:effectLst/>
                        </a:rPr>
                        <a:t>Final Mass</a:t>
                      </a:r>
                      <a:endParaRPr lang="en-US" sz="1600" b="0" i="0" u="none" strike="noStrike">
                        <a:solidFill>
                          <a:sysClr val="windowText" lastClr="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0.7042 g</a:t>
                      </a:r>
                      <a:endParaRPr lang="en-US" sz="1600" b="0" i="0" u="none" strike="noStrike" dirty="0">
                        <a:solidFill>
                          <a:sysClr val="windowText" lastClr="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0.6978 g</a:t>
                      </a:r>
                      <a:endParaRPr lang="en-US" sz="1600" b="0" i="0" u="none" strike="noStrike" dirty="0">
                        <a:solidFill>
                          <a:sysClr val="windowText" lastClr="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13806653"/>
                  </a:ext>
                </a:extLst>
              </a:tr>
            </a:tbl>
          </a:graphicData>
        </a:graphic>
      </p:graphicFrame>
      <p:cxnSp>
        <p:nvCxnSpPr>
          <p:cNvPr id="7" name="Straight Connector 6">
            <a:extLst>
              <a:ext uri="{FF2B5EF4-FFF2-40B4-BE49-F238E27FC236}">
                <a16:creationId xmlns:a16="http://schemas.microsoft.com/office/drawing/2014/main" id="{D83473CE-3673-42C4-B3B7-3F74786175D7}"/>
              </a:ext>
            </a:extLst>
          </p:cNvPr>
          <p:cNvCxnSpPr>
            <a:cxnSpLocks/>
          </p:cNvCxnSpPr>
          <p:nvPr/>
        </p:nvCxnSpPr>
        <p:spPr>
          <a:xfrm>
            <a:off x="1794366" y="1496481"/>
            <a:ext cx="909641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4CC3F56F-74D4-4A29-BFBF-954F2C618601}"/>
              </a:ext>
            </a:extLst>
          </p:cNvPr>
          <p:cNvGrpSpPr/>
          <p:nvPr/>
        </p:nvGrpSpPr>
        <p:grpSpPr>
          <a:xfrm>
            <a:off x="-426128" y="-42130"/>
            <a:ext cx="2676122" cy="1808425"/>
            <a:chOff x="-634702" y="-42130"/>
            <a:chExt cx="2884696" cy="1949372"/>
          </a:xfrm>
        </p:grpSpPr>
        <p:pic>
          <p:nvPicPr>
            <p:cNvPr id="9" name="Picture 2" descr="Symbols of NASA | NASA">
              <a:extLst>
                <a:ext uri="{FF2B5EF4-FFF2-40B4-BE49-F238E27FC236}">
                  <a16:creationId xmlns:a16="http://schemas.microsoft.com/office/drawing/2014/main" id="{3E086E03-7D96-4005-8573-C2DEE5EC6F3A}"/>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34702" y="-42130"/>
              <a:ext cx="2884696" cy="14423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Gsfc Logo - LogoDix">
              <a:extLst>
                <a:ext uri="{FF2B5EF4-FFF2-40B4-BE49-F238E27FC236}">
                  <a16:creationId xmlns:a16="http://schemas.microsoft.com/office/drawing/2014/main" id="{12A3E0E0-BB89-46C4-96CE-49A61161FB3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787" y="1301974"/>
              <a:ext cx="1433718" cy="605268"/>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Footer Placeholder 2">
            <a:extLst>
              <a:ext uri="{FF2B5EF4-FFF2-40B4-BE49-F238E27FC236}">
                <a16:creationId xmlns:a16="http://schemas.microsoft.com/office/drawing/2014/main" id="{8E788BC1-6B6E-4DDA-BF1C-E5B786048E9B}"/>
              </a:ext>
            </a:extLst>
          </p:cNvPr>
          <p:cNvSpPr>
            <a:spLocks noGrp="1"/>
          </p:cNvSpPr>
          <p:nvPr>
            <p:ph type="ftr" sz="quarter" idx="11"/>
          </p:nvPr>
        </p:nvSpPr>
        <p:spPr>
          <a:xfrm>
            <a:off x="924443" y="6490255"/>
            <a:ext cx="6672865" cy="365125"/>
          </a:xfrm>
        </p:spPr>
        <p:txBody>
          <a:bodyPr/>
          <a:lstStyle/>
          <a:p>
            <a:r>
              <a:rPr lang="en-US"/>
              <a:t>RAPID + TCT 2023</a:t>
            </a:r>
            <a:endParaRPr lang="en-US" dirty="0"/>
          </a:p>
        </p:txBody>
      </p:sp>
      <p:sp>
        <p:nvSpPr>
          <p:cNvPr id="5" name="Slide Number Placeholder 4">
            <a:extLst>
              <a:ext uri="{FF2B5EF4-FFF2-40B4-BE49-F238E27FC236}">
                <a16:creationId xmlns:a16="http://schemas.microsoft.com/office/drawing/2014/main" id="{EB5A3954-2B57-4C4B-9C89-E2A5B1316779}"/>
              </a:ext>
            </a:extLst>
          </p:cNvPr>
          <p:cNvSpPr>
            <a:spLocks noGrp="1"/>
          </p:cNvSpPr>
          <p:nvPr>
            <p:ph type="sldNum" sz="quarter" idx="12"/>
          </p:nvPr>
        </p:nvSpPr>
        <p:spPr>
          <a:xfrm>
            <a:off x="10514010" y="6490254"/>
            <a:ext cx="753545" cy="365125"/>
          </a:xfrm>
        </p:spPr>
        <p:txBody>
          <a:bodyPr/>
          <a:lstStyle/>
          <a:p>
            <a:fld id="{D678B743-A83A-47E3-B490-1AF6C50E888E}" type="slidenum">
              <a:rPr lang="en-US" smtClean="0"/>
              <a:t>5</a:t>
            </a:fld>
            <a:endParaRPr lang="en-US"/>
          </a:p>
        </p:txBody>
      </p:sp>
      <p:sp>
        <p:nvSpPr>
          <p:cNvPr id="11" name="TextBox 10">
            <a:extLst>
              <a:ext uri="{FF2B5EF4-FFF2-40B4-BE49-F238E27FC236}">
                <a16:creationId xmlns:a16="http://schemas.microsoft.com/office/drawing/2014/main" id="{C32F7529-6B15-4C54-9105-4E85633636ED}"/>
              </a:ext>
            </a:extLst>
          </p:cNvPr>
          <p:cNvSpPr txBox="1"/>
          <p:nvPr/>
        </p:nvSpPr>
        <p:spPr>
          <a:xfrm>
            <a:off x="7308616" y="4692699"/>
            <a:ext cx="3375425" cy="230832"/>
          </a:xfrm>
          <a:prstGeom prst="rect">
            <a:avLst/>
          </a:prstGeom>
          <a:noFill/>
        </p:spPr>
        <p:txBody>
          <a:bodyPr wrap="square" rtlCol="0">
            <a:spAutoFit/>
          </a:bodyPr>
          <a:lstStyle/>
          <a:p>
            <a:pPr algn="ctr"/>
            <a:r>
              <a:rPr lang="en-US" sz="900" dirty="0"/>
              <a:t>Test was conducted by Goddard Space Flight Center Code 541</a:t>
            </a:r>
          </a:p>
        </p:txBody>
      </p:sp>
    </p:spTree>
    <p:extLst>
      <p:ext uri="{BB962C8B-B14F-4D97-AF65-F5344CB8AC3E}">
        <p14:creationId xmlns:p14="http://schemas.microsoft.com/office/powerpoint/2010/main" val="485014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6A16209-74B7-4C2A-993E-FC34B31BCBD5}"/>
              </a:ext>
            </a:extLst>
          </p:cNvPr>
          <p:cNvSpPr>
            <a:spLocks noGrp="1"/>
          </p:cNvSpPr>
          <p:nvPr>
            <p:ph type="title"/>
          </p:nvPr>
        </p:nvSpPr>
        <p:spPr>
          <a:xfrm>
            <a:off x="1040829" y="234060"/>
            <a:ext cx="10353762" cy="970450"/>
          </a:xfrm>
        </p:spPr>
        <p:txBody>
          <a:bodyPr/>
          <a:lstStyle/>
          <a:p>
            <a:r>
              <a:rPr lang="en-US" dirty="0"/>
              <a:t>NVR &amp; FTIR Testing</a:t>
            </a:r>
          </a:p>
        </p:txBody>
      </p:sp>
      <p:sp>
        <p:nvSpPr>
          <p:cNvPr id="10" name="Content Placeholder 9">
            <a:extLst>
              <a:ext uri="{FF2B5EF4-FFF2-40B4-BE49-F238E27FC236}">
                <a16:creationId xmlns:a16="http://schemas.microsoft.com/office/drawing/2014/main" id="{620040C5-0306-439C-8CE7-A5DF7DAE2E1D}"/>
              </a:ext>
            </a:extLst>
          </p:cNvPr>
          <p:cNvSpPr>
            <a:spLocks noGrp="1"/>
          </p:cNvSpPr>
          <p:nvPr>
            <p:ph sz="half" idx="1"/>
          </p:nvPr>
        </p:nvSpPr>
        <p:spPr>
          <a:xfrm>
            <a:off x="886860" y="1929945"/>
            <a:ext cx="5060497" cy="4392771"/>
          </a:xfrm>
        </p:spPr>
        <p:txBody>
          <a:bodyPr>
            <a:normAutofit fontScale="70000" lnSpcReduction="20000"/>
          </a:bodyPr>
          <a:lstStyle/>
          <a:p>
            <a:r>
              <a:rPr lang="en-US" dirty="0"/>
              <a:t>Non-volatile residue (NVR) analysis and Fourier transform infrared spectroscopy (FTIR) analysis were performed to identify any contamination concerns with using the 3D printed materials.</a:t>
            </a:r>
          </a:p>
          <a:p>
            <a:r>
              <a:rPr lang="en-US" dirty="0"/>
              <a:t>A contact transfer test was individually performed for each ultrasonic cleaned 3D printed sample material. Each sample was placed in a separate, pre-weighed, clean aluminum pan and allowed to sit for 24 hours. After 24 hours, the samples were removed, and each pan was weighed to obtain a (NVR) measurement. (FTIR) was than conducted to see if the 3D printed samples transferred anything to the pans.</a:t>
            </a:r>
          </a:p>
          <a:p>
            <a:r>
              <a:rPr lang="en-US" dirty="0"/>
              <a:t>For each 3D printed material, there was little contact transfer residue from the sample to the aluminum pan.</a:t>
            </a:r>
          </a:p>
          <a:p>
            <a:r>
              <a:rPr lang="en-US" dirty="0"/>
              <a:t>The FTIR spectra indicated the samples consisted of no detectable organics </a:t>
            </a:r>
          </a:p>
          <a:p>
            <a:pPr lvl="1"/>
            <a:r>
              <a:rPr lang="en-US" dirty="0"/>
              <a:t>Organics as a group includes hydrocarbons, esters, amines, silicones, etc. In terms of a tangible material, organics can appear in the form of oils, lubricants, slip agents, epoxies, etc.</a:t>
            </a:r>
          </a:p>
        </p:txBody>
      </p:sp>
      <p:pic>
        <p:nvPicPr>
          <p:cNvPr id="12" name="Content Placeholder 11">
            <a:extLst>
              <a:ext uri="{FF2B5EF4-FFF2-40B4-BE49-F238E27FC236}">
                <a16:creationId xmlns:a16="http://schemas.microsoft.com/office/drawing/2014/main" id="{9BBF50AE-99E9-4FA1-867D-DA5460360DBE}"/>
              </a:ext>
            </a:extLst>
          </p:cNvPr>
          <p:cNvPicPr>
            <a:picLocks noGrp="1" noChangeAspect="1"/>
          </p:cNvPicPr>
          <p:nvPr>
            <p:ph sz="half" idx="2"/>
          </p:nvPr>
        </p:nvPicPr>
        <p:blipFill rotWithShape="1">
          <a:blip r:embed="rId2"/>
          <a:srcRect t="1" b="4079"/>
          <a:stretch/>
        </p:blipFill>
        <p:spPr>
          <a:xfrm>
            <a:off x="6217710" y="1858191"/>
            <a:ext cx="5065712" cy="1332050"/>
          </a:xfrm>
          <a:prstGeom prst="rect">
            <a:avLst/>
          </a:prstGeom>
        </p:spPr>
      </p:pic>
      <p:sp>
        <p:nvSpPr>
          <p:cNvPr id="14" name="TextBox 13">
            <a:extLst>
              <a:ext uri="{FF2B5EF4-FFF2-40B4-BE49-F238E27FC236}">
                <a16:creationId xmlns:a16="http://schemas.microsoft.com/office/drawing/2014/main" id="{832439A8-FCE3-4693-B42D-38EBB120CBA5}"/>
              </a:ext>
            </a:extLst>
          </p:cNvPr>
          <p:cNvSpPr txBox="1"/>
          <p:nvPr/>
        </p:nvSpPr>
        <p:spPr>
          <a:xfrm>
            <a:off x="6006640" y="1593949"/>
            <a:ext cx="5487851" cy="276999"/>
          </a:xfrm>
          <a:prstGeom prst="rect">
            <a:avLst/>
          </a:prstGeom>
          <a:noFill/>
        </p:spPr>
        <p:txBody>
          <a:bodyPr wrap="square" rtlCol="0">
            <a:spAutoFit/>
          </a:bodyPr>
          <a:lstStyle/>
          <a:p>
            <a:pPr algn="ctr"/>
            <a:r>
              <a:rPr lang="en-US" sz="1200" dirty="0"/>
              <a:t>Contact Transfer NVR Results for 2021 GFIC 3D Printed Material Samples</a:t>
            </a:r>
          </a:p>
        </p:txBody>
      </p:sp>
      <p:sp>
        <p:nvSpPr>
          <p:cNvPr id="15" name="TextBox 14">
            <a:extLst>
              <a:ext uri="{FF2B5EF4-FFF2-40B4-BE49-F238E27FC236}">
                <a16:creationId xmlns:a16="http://schemas.microsoft.com/office/drawing/2014/main" id="{62F7B13E-29CE-424F-890E-E7CCDC1F9185}"/>
              </a:ext>
            </a:extLst>
          </p:cNvPr>
          <p:cNvSpPr txBox="1"/>
          <p:nvPr/>
        </p:nvSpPr>
        <p:spPr>
          <a:xfrm>
            <a:off x="6633639" y="3181328"/>
            <a:ext cx="4233851" cy="246221"/>
          </a:xfrm>
          <a:prstGeom prst="rect">
            <a:avLst/>
          </a:prstGeom>
          <a:noFill/>
        </p:spPr>
        <p:txBody>
          <a:bodyPr wrap="none" rtlCol="0">
            <a:spAutoFit/>
          </a:bodyPr>
          <a:lstStyle/>
          <a:p>
            <a:r>
              <a:rPr lang="en-US" sz="1000" i="1" dirty="0"/>
              <a:t>*The lab balance has an uncertainty of ± 0.04 mg for all gravimetric measurements</a:t>
            </a:r>
            <a:endParaRPr lang="en-US" sz="1000" dirty="0"/>
          </a:p>
        </p:txBody>
      </p:sp>
      <p:sp>
        <p:nvSpPr>
          <p:cNvPr id="16" name="TextBox 15">
            <a:extLst>
              <a:ext uri="{FF2B5EF4-FFF2-40B4-BE49-F238E27FC236}">
                <a16:creationId xmlns:a16="http://schemas.microsoft.com/office/drawing/2014/main" id="{82660D60-4BEE-4153-90DB-53438180F845}"/>
              </a:ext>
            </a:extLst>
          </p:cNvPr>
          <p:cNvSpPr txBox="1"/>
          <p:nvPr/>
        </p:nvSpPr>
        <p:spPr>
          <a:xfrm>
            <a:off x="5947357" y="3454892"/>
            <a:ext cx="6129820" cy="276999"/>
          </a:xfrm>
          <a:prstGeom prst="rect">
            <a:avLst/>
          </a:prstGeom>
          <a:noFill/>
        </p:spPr>
        <p:txBody>
          <a:bodyPr wrap="none" rtlCol="0">
            <a:spAutoFit/>
          </a:bodyPr>
          <a:lstStyle/>
          <a:p>
            <a:r>
              <a:rPr lang="en-US" sz="1200" dirty="0"/>
              <a:t>FTIR Spectra from Contact Transfer Analysis for 2021 GFIC 3D Printed Material Samples</a:t>
            </a:r>
          </a:p>
        </p:txBody>
      </p:sp>
      <p:pic>
        <p:nvPicPr>
          <p:cNvPr id="18" name="Picture 17">
            <a:extLst>
              <a:ext uri="{FF2B5EF4-FFF2-40B4-BE49-F238E27FC236}">
                <a16:creationId xmlns:a16="http://schemas.microsoft.com/office/drawing/2014/main" id="{D16E4E82-0574-4BEA-8D3E-46163C728806}"/>
              </a:ext>
            </a:extLst>
          </p:cNvPr>
          <p:cNvPicPr>
            <a:picLocks noChangeAspect="1"/>
          </p:cNvPicPr>
          <p:nvPr/>
        </p:nvPicPr>
        <p:blipFill>
          <a:blip r:embed="rId3"/>
          <a:stretch>
            <a:fillRect/>
          </a:stretch>
        </p:blipFill>
        <p:spPr>
          <a:xfrm>
            <a:off x="6096000" y="3692200"/>
            <a:ext cx="5736425" cy="2717254"/>
          </a:xfrm>
          <a:prstGeom prst="rect">
            <a:avLst/>
          </a:prstGeom>
        </p:spPr>
      </p:pic>
      <p:cxnSp>
        <p:nvCxnSpPr>
          <p:cNvPr id="11" name="Straight Connector 10">
            <a:extLst>
              <a:ext uri="{FF2B5EF4-FFF2-40B4-BE49-F238E27FC236}">
                <a16:creationId xmlns:a16="http://schemas.microsoft.com/office/drawing/2014/main" id="{1968715F-90D5-42D7-B73C-D2485C056117}"/>
              </a:ext>
            </a:extLst>
          </p:cNvPr>
          <p:cNvCxnSpPr>
            <a:cxnSpLocks/>
          </p:cNvCxnSpPr>
          <p:nvPr/>
        </p:nvCxnSpPr>
        <p:spPr>
          <a:xfrm flipV="1">
            <a:off x="1727482" y="1132328"/>
            <a:ext cx="9163301" cy="22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D1A16653-6145-4AEE-8380-429F501485B9}"/>
              </a:ext>
            </a:extLst>
          </p:cNvPr>
          <p:cNvGrpSpPr/>
          <p:nvPr/>
        </p:nvGrpSpPr>
        <p:grpSpPr>
          <a:xfrm>
            <a:off x="-634702" y="-42130"/>
            <a:ext cx="2884696" cy="1949372"/>
            <a:chOff x="-634702" y="-42130"/>
            <a:chExt cx="2884696" cy="1949372"/>
          </a:xfrm>
        </p:grpSpPr>
        <p:pic>
          <p:nvPicPr>
            <p:cNvPr id="17" name="Picture 2" descr="Symbols of NASA | NASA">
              <a:extLst>
                <a:ext uri="{FF2B5EF4-FFF2-40B4-BE49-F238E27FC236}">
                  <a16:creationId xmlns:a16="http://schemas.microsoft.com/office/drawing/2014/main" id="{65DCCF0D-0E6F-4AB0-A87B-E49051FF74D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34702" y="-42130"/>
              <a:ext cx="2884696" cy="144234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Gsfc Logo - LogoDix">
              <a:extLst>
                <a:ext uri="{FF2B5EF4-FFF2-40B4-BE49-F238E27FC236}">
                  <a16:creationId xmlns:a16="http://schemas.microsoft.com/office/drawing/2014/main" id="{189C9C59-0E3D-4DB2-8EDE-B858C08279C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787" y="1301974"/>
              <a:ext cx="1433718" cy="605268"/>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Footer Placeholder 1">
            <a:extLst>
              <a:ext uri="{FF2B5EF4-FFF2-40B4-BE49-F238E27FC236}">
                <a16:creationId xmlns:a16="http://schemas.microsoft.com/office/drawing/2014/main" id="{60B652BF-B32A-4B17-AC04-5A6474794D96}"/>
              </a:ext>
            </a:extLst>
          </p:cNvPr>
          <p:cNvSpPr>
            <a:spLocks noGrp="1"/>
          </p:cNvSpPr>
          <p:nvPr>
            <p:ph type="ftr" sz="quarter" idx="11"/>
          </p:nvPr>
        </p:nvSpPr>
        <p:spPr>
          <a:xfrm>
            <a:off x="924444" y="6518425"/>
            <a:ext cx="6672865" cy="365125"/>
          </a:xfrm>
        </p:spPr>
        <p:txBody>
          <a:bodyPr/>
          <a:lstStyle/>
          <a:p>
            <a:r>
              <a:rPr lang="en-US"/>
              <a:t>RAPID + TCT 2023</a:t>
            </a:r>
            <a:endParaRPr lang="en-US" dirty="0"/>
          </a:p>
        </p:txBody>
      </p:sp>
      <p:sp>
        <p:nvSpPr>
          <p:cNvPr id="3" name="Slide Number Placeholder 2">
            <a:extLst>
              <a:ext uri="{FF2B5EF4-FFF2-40B4-BE49-F238E27FC236}">
                <a16:creationId xmlns:a16="http://schemas.microsoft.com/office/drawing/2014/main" id="{312F7788-F4CF-4F6A-87DE-C740E80BA661}"/>
              </a:ext>
            </a:extLst>
          </p:cNvPr>
          <p:cNvSpPr>
            <a:spLocks noGrp="1"/>
          </p:cNvSpPr>
          <p:nvPr>
            <p:ph type="sldNum" sz="quarter" idx="12"/>
          </p:nvPr>
        </p:nvSpPr>
        <p:spPr>
          <a:xfrm>
            <a:off x="10641046" y="6534815"/>
            <a:ext cx="753545" cy="365125"/>
          </a:xfrm>
        </p:spPr>
        <p:txBody>
          <a:bodyPr/>
          <a:lstStyle/>
          <a:p>
            <a:fld id="{D678B743-A83A-47E3-B490-1AF6C50E888E}" type="slidenum">
              <a:rPr lang="en-US" smtClean="0"/>
              <a:t>6</a:t>
            </a:fld>
            <a:endParaRPr lang="en-US" dirty="0"/>
          </a:p>
        </p:txBody>
      </p:sp>
      <p:sp>
        <p:nvSpPr>
          <p:cNvPr id="20" name="TextBox 19">
            <a:extLst>
              <a:ext uri="{FF2B5EF4-FFF2-40B4-BE49-F238E27FC236}">
                <a16:creationId xmlns:a16="http://schemas.microsoft.com/office/drawing/2014/main" id="{F23160C7-61D0-4FB6-8EAB-CE18815F5802}"/>
              </a:ext>
            </a:extLst>
          </p:cNvPr>
          <p:cNvSpPr txBox="1"/>
          <p:nvPr/>
        </p:nvSpPr>
        <p:spPr>
          <a:xfrm>
            <a:off x="7515358" y="6419399"/>
            <a:ext cx="3375425" cy="230832"/>
          </a:xfrm>
          <a:prstGeom prst="rect">
            <a:avLst/>
          </a:prstGeom>
          <a:noFill/>
        </p:spPr>
        <p:txBody>
          <a:bodyPr wrap="square" rtlCol="0">
            <a:spAutoFit/>
          </a:bodyPr>
          <a:lstStyle/>
          <a:p>
            <a:pPr algn="ctr"/>
            <a:r>
              <a:rPr lang="en-US" sz="900" dirty="0"/>
              <a:t>Test was conducted by Goddard Space Flight Center Code 541</a:t>
            </a:r>
          </a:p>
        </p:txBody>
      </p:sp>
    </p:spTree>
    <p:extLst>
      <p:ext uri="{BB962C8B-B14F-4D97-AF65-F5344CB8AC3E}">
        <p14:creationId xmlns:p14="http://schemas.microsoft.com/office/powerpoint/2010/main" val="1216583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3C202-13A9-43CC-A90E-39F568B25F88}"/>
              </a:ext>
            </a:extLst>
          </p:cNvPr>
          <p:cNvSpPr>
            <a:spLocks noGrp="1"/>
          </p:cNvSpPr>
          <p:nvPr>
            <p:ph type="title"/>
          </p:nvPr>
        </p:nvSpPr>
        <p:spPr>
          <a:xfrm>
            <a:off x="990631" y="209291"/>
            <a:ext cx="10353762" cy="970450"/>
          </a:xfrm>
        </p:spPr>
        <p:txBody>
          <a:bodyPr/>
          <a:lstStyle/>
          <a:p>
            <a:r>
              <a:rPr lang="en-US" dirty="0"/>
              <a:t>Tensile Testing</a:t>
            </a:r>
          </a:p>
        </p:txBody>
      </p:sp>
      <p:sp>
        <p:nvSpPr>
          <p:cNvPr id="3" name="Content Placeholder 2">
            <a:extLst>
              <a:ext uri="{FF2B5EF4-FFF2-40B4-BE49-F238E27FC236}">
                <a16:creationId xmlns:a16="http://schemas.microsoft.com/office/drawing/2014/main" id="{AFA1A566-F4A3-4E5D-8A67-6BD21D7D28CD}"/>
              </a:ext>
            </a:extLst>
          </p:cNvPr>
          <p:cNvSpPr>
            <a:spLocks noGrp="1"/>
          </p:cNvSpPr>
          <p:nvPr>
            <p:ph sz="half" idx="1"/>
          </p:nvPr>
        </p:nvSpPr>
        <p:spPr>
          <a:xfrm>
            <a:off x="913795" y="1581623"/>
            <a:ext cx="4594299" cy="4193882"/>
          </a:xfrm>
        </p:spPr>
        <p:txBody>
          <a:bodyPr>
            <a:normAutofit fontScale="77500" lnSpcReduction="20000"/>
          </a:bodyPr>
          <a:lstStyle/>
          <a:p>
            <a:r>
              <a:rPr lang="en-US" dirty="0"/>
              <a:t>Tested tensile samples that were not electroplated and with various electroplated thicknesses of 76 µm, 152 µm and 420 µm to determine the mechanical properties of the samples</a:t>
            </a:r>
          </a:p>
          <a:p>
            <a:pPr lvl="1"/>
            <a:r>
              <a:rPr lang="en-US" dirty="0"/>
              <a:t>The 3D printed samples were scaled so the final dimensions after electroplating were the same as the original for all the thickness variations</a:t>
            </a:r>
          </a:p>
          <a:p>
            <a:r>
              <a:rPr lang="en-US" dirty="0"/>
              <a:t>Thermally cycled a second group of samples and compared the data to determine if there was a loss in tensile strength </a:t>
            </a:r>
          </a:p>
          <a:p>
            <a:r>
              <a:rPr lang="en-US" dirty="0"/>
              <a:t>There was a slight decrease in the tensile strength after the samples were thermally cycled from -150°C to 160°C</a:t>
            </a:r>
          </a:p>
          <a:p>
            <a:r>
              <a:rPr lang="en-US" dirty="0"/>
              <a:t>The thicker the electroplated layer the closer the tensile strength is closer to aluminum 6061 </a:t>
            </a:r>
          </a:p>
        </p:txBody>
      </p:sp>
      <p:graphicFrame>
        <p:nvGraphicFramePr>
          <p:cNvPr id="6" name="Content Placeholder 5">
            <a:extLst>
              <a:ext uri="{FF2B5EF4-FFF2-40B4-BE49-F238E27FC236}">
                <a16:creationId xmlns:a16="http://schemas.microsoft.com/office/drawing/2014/main" id="{DC47285B-1902-45D1-999D-EFF33C4CDF26}"/>
              </a:ext>
            </a:extLst>
          </p:cNvPr>
          <p:cNvGraphicFramePr>
            <a:graphicFrameLocks noGrp="1"/>
          </p:cNvGraphicFramePr>
          <p:nvPr>
            <p:ph sz="half" idx="2"/>
            <p:extLst>
              <p:ext uri="{D42A27DB-BD31-4B8C-83A1-F6EECF244321}">
                <p14:modId xmlns:p14="http://schemas.microsoft.com/office/powerpoint/2010/main" val="732061278"/>
              </p:ext>
            </p:extLst>
          </p:nvPr>
        </p:nvGraphicFramePr>
        <p:xfrm>
          <a:off x="5508094" y="3742638"/>
          <a:ext cx="6466509" cy="2505355"/>
        </p:xfrm>
        <a:graphic>
          <a:graphicData uri="http://schemas.openxmlformats.org/drawingml/2006/table">
            <a:tbl>
              <a:tblPr/>
              <a:tblGrid>
                <a:gridCol w="1523310">
                  <a:extLst>
                    <a:ext uri="{9D8B030D-6E8A-4147-A177-3AD203B41FA5}">
                      <a16:colId xmlns:a16="http://schemas.microsoft.com/office/drawing/2014/main" val="2938855292"/>
                    </a:ext>
                  </a:extLst>
                </a:gridCol>
                <a:gridCol w="1468529">
                  <a:extLst>
                    <a:ext uri="{9D8B030D-6E8A-4147-A177-3AD203B41FA5}">
                      <a16:colId xmlns:a16="http://schemas.microsoft.com/office/drawing/2014/main" val="1253887473"/>
                    </a:ext>
                  </a:extLst>
                </a:gridCol>
                <a:gridCol w="810468">
                  <a:extLst>
                    <a:ext uri="{9D8B030D-6E8A-4147-A177-3AD203B41FA5}">
                      <a16:colId xmlns:a16="http://schemas.microsoft.com/office/drawing/2014/main" val="4275529620"/>
                    </a:ext>
                  </a:extLst>
                </a:gridCol>
                <a:gridCol w="1110515">
                  <a:extLst>
                    <a:ext uri="{9D8B030D-6E8A-4147-A177-3AD203B41FA5}">
                      <a16:colId xmlns:a16="http://schemas.microsoft.com/office/drawing/2014/main" val="2924039716"/>
                    </a:ext>
                  </a:extLst>
                </a:gridCol>
                <a:gridCol w="1553687">
                  <a:extLst>
                    <a:ext uri="{9D8B030D-6E8A-4147-A177-3AD203B41FA5}">
                      <a16:colId xmlns:a16="http://schemas.microsoft.com/office/drawing/2014/main" val="2492320530"/>
                    </a:ext>
                  </a:extLst>
                </a:gridCol>
              </a:tblGrid>
              <a:tr h="368993">
                <a:tc>
                  <a:txBody>
                    <a:bodyPr/>
                    <a:lstStyle/>
                    <a:p>
                      <a:pPr algn="ctr" fontAlgn="b"/>
                      <a:r>
                        <a:rPr lang="en-US" sz="1200" b="1" i="0" u="none" strike="noStrike" dirty="0">
                          <a:solidFill>
                            <a:srgbClr val="000000"/>
                          </a:solidFill>
                          <a:effectLst/>
                          <a:latin typeface="Calibri" panose="020F0502020204030204" pitchFamily="34" charset="0"/>
                        </a:rPr>
                        <a:t>Part Description</a:t>
                      </a:r>
                    </a:p>
                  </a:txBody>
                  <a:tcPr marL="7915" marR="7915" marT="791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dirty="0">
                          <a:solidFill>
                            <a:srgbClr val="000000"/>
                          </a:solidFill>
                          <a:effectLst/>
                          <a:latin typeface="Calibri" panose="020F0502020204030204" pitchFamily="34" charset="0"/>
                        </a:rPr>
                        <a:t>Thermally Cycled (°C)</a:t>
                      </a:r>
                    </a:p>
                  </a:txBody>
                  <a:tcPr marL="7915" marR="7915" marT="7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dirty="0">
                          <a:solidFill>
                            <a:srgbClr val="000000"/>
                          </a:solidFill>
                          <a:effectLst/>
                          <a:latin typeface="Calibri" panose="020F0502020204030204" pitchFamily="34" charset="0"/>
                        </a:rPr>
                        <a:t>Max Mean Load (lbf)</a:t>
                      </a:r>
                    </a:p>
                  </a:txBody>
                  <a:tcPr marL="7915" marR="7915" marT="7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dirty="0">
                          <a:solidFill>
                            <a:srgbClr val="000000"/>
                          </a:solidFill>
                          <a:effectLst/>
                          <a:latin typeface="Calibri" panose="020F0502020204030204" pitchFamily="34" charset="0"/>
                        </a:rPr>
                        <a:t>Mean Tensile Strength (</a:t>
                      </a:r>
                      <a:r>
                        <a:rPr lang="en-US" sz="1200" b="1" i="0" u="none" strike="noStrike" dirty="0" err="1">
                          <a:solidFill>
                            <a:srgbClr val="000000"/>
                          </a:solidFill>
                          <a:effectLst/>
                          <a:latin typeface="Calibri" panose="020F0502020204030204" pitchFamily="34" charset="0"/>
                        </a:rPr>
                        <a:t>ksi</a:t>
                      </a:r>
                      <a:r>
                        <a:rPr lang="en-US" sz="1200" b="1" i="0" u="none" strike="noStrike" dirty="0">
                          <a:solidFill>
                            <a:srgbClr val="000000"/>
                          </a:solidFill>
                          <a:effectLst/>
                          <a:latin typeface="Calibri" panose="020F0502020204030204" pitchFamily="34" charset="0"/>
                        </a:rPr>
                        <a:t>)</a:t>
                      </a:r>
                    </a:p>
                  </a:txBody>
                  <a:tcPr marL="7915" marR="7915" marT="7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dirty="0">
                          <a:solidFill>
                            <a:srgbClr val="000000"/>
                          </a:solidFill>
                          <a:effectLst/>
                          <a:latin typeface="Calibri" panose="020F0502020204030204" pitchFamily="34" charset="0"/>
                        </a:rPr>
                        <a:t>Difference in Mean Tensile Strength (</a:t>
                      </a:r>
                      <a:r>
                        <a:rPr lang="en-US" sz="1200" b="1" i="0" u="none" strike="noStrike" dirty="0" err="1">
                          <a:solidFill>
                            <a:srgbClr val="000000"/>
                          </a:solidFill>
                          <a:effectLst/>
                          <a:latin typeface="Calibri" panose="020F0502020204030204" pitchFamily="34" charset="0"/>
                        </a:rPr>
                        <a:t>ksi</a:t>
                      </a:r>
                      <a:r>
                        <a:rPr lang="en-US" sz="1200" b="1" i="0" u="none" strike="noStrike" dirty="0">
                          <a:solidFill>
                            <a:srgbClr val="000000"/>
                          </a:solidFill>
                          <a:effectLst/>
                          <a:latin typeface="Calibri" panose="020F0502020204030204" pitchFamily="34" charset="0"/>
                        </a:rPr>
                        <a:t>)</a:t>
                      </a:r>
                    </a:p>
                  </a:txBody>
                  <a:tcPr marL="7915" marR="7915" marT="791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6332222"/>
                  </a:ext>
                </a:extLst>
              </a:tr>
              <a:tr h="194615">
                <a:tc>
                  <a:txBody>
                    <a:bodyPr/>
                    <a:lstStyle/>
                    <a:p>
                      <a:pPr algn="l" fontAlgn="b"/>
                      <a:r>
                        <a:rPr lang="en-US" sz="1000" b="0" i="0" u="none" strike="noStrike" dirty="0">
                          <a:solidFill>
                            <a:srgbClr val="000000"/>
                          </a:solidFill>
                          <a:effectLst/>
                          <a:latin typeface="Calibri" panose="020F0502020204030204" pitchFamily="34" charset="0"/>
                        </a:rPr>
                        <a:t>Rigid 10K - Original Sample</a:t>
                      </a:r>
                    </a:p>
                  </a:txBody>
                  <a:tcPr marL="7915" marR="7915" marT="791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6EA"/>
                    </a:solidFill>
                  </a:tcPr>
                </a:tc>
                <a:tc>
                  <a:txBody>
                    <a:bodyPr/>
                    <a:lstStyle/>
                    <a:p>
                      <a:pPr algn="l" fontAlgn="b"/>
                      <a:r>
                        <a:rPr lang="en-US" sz="1000" b="0" i="0" u="none" strike="noStrike" dirty="0">
                          <a:solidFill>
                            <a:srgbClr val="000000"/>
                          </a:solidFill>
                          <a:effectLst/>
                          <a:latin typeface="Calibri" panose="020F0502020204030204" pitchFamily="34" charset="0"/>
                        </a:rPr>
                        <a:t>Ambient</a:t>
                      </a:r>
                    </a:p>
                  </a:txBody>
                  <a:tcPr marL="7915" marR="7915" marT="7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6EA"/>
                    </a:solidFill>
                  </a:tcPr>
                </a:tc>
                <a:tc>
                  <a:txBody>
                    <a:bodyPr/>
                    <a:lstStyle/>
                    <a:p>
                      <a:pPr algn="r" fontAlgn="b"/>
                      <a:r>
                        <a:rPr lang="en-US" sz="1000" b="0" i="0" u="none" strike="noStrike">
                          <a:solidFill>
                            <a:srgbClr val="000000"/>
                          </a:solidFill>
                          <a:effectLst/>
                          <a:latin typeface="Calibri" panose="020F0502020204030204" pitchFamily="34" charset="0"/>
                        </a:rPr>
                        <a:t>784</a:t>
                      </a:r>
                    </a:p>
                  </a:txBody>
                  <a:tcPr marL="7915" marR="7915" marT="7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6EA"/>
                    </a:solidFill>
                  </a:tcPr>
                </a:tc>
                <a:tc>
                  <a:txBody>
                    <a:bodyPr/>
                    <a:lstStyle/>
                    <a:p>
                      <a:pPr algn="r" fontAlgn="b"/>
                      <a:r>
                        <a:rPr lang="en-US" sz="1000" b="1" i="0" u="none" strike="noStrike" dirty="0">
                          <a:solidFill>
                            <a:srgbClr val="000000"/>
                          </a:solidFill>
                          <a:effectLst/>
                          <a:latin typeface="Calibri" panose="020F0502020204030204" pitchFamily="34" charset="0"/>
                        </a:rPr>
                        <a:t>11.136</a:t>
                      </a:r>
                    </a:p>
                  </a:txBody>
                  <a:tcPr marL="7915" marR="7915" marT="7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6EA"/>
                    </a:solidFill>
                  </a:tcPr>
                </a:tc>
                <a:tc rowSpan="2">
                  <a:txBody>
                    <a:bodyPr/>
                    <a:lstStyle/>
                    <a:p>
                      <a:pPr algn="ctr" fontAlgn="b"/>
                      <a:r>
                        <a:rPr lang="en-US" sz="1000" b="0" i="0" u="none" strike="noStrike" dirty="0">
                          <a:solidFill>
                            <a:srgbClr val="000000"/>
                          </a:solidFill>
                          <a:effectLst/>
                          <a:latin typeface="Calibri" panose="020F0502020204030204" pitchFamily="34" charset="0"/>
                        </a:rPr>
                        <a:t>3.7432</a:t>
                      </a:r>
                    </a:p>
                    <a:p>
                      <a:pPr algn="ctr" fontAlgn="b"/>
                      <a:r>
                        <a:rPr lang="en-US" sz="1000" b="0" i="0" u="none" strike="noStrike" dirty="0">
                          <a:solidFill>
                            <a:srgbClr val="000000"/>
                          </a:solidFill>
                          <a:effectLst/>
                          <a:latin typeface="Calibri" panose="020F0502020204030204" pitchFamily="34" charset="0"/>
                        </a:rPr>
                        <a:t> </a:t>
                      </a:r>
                    </a:p>
                  </a:txBody>
                  <a:tcPr marL="7915" marR="7915" marT="791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6EA"/>
                    </a:solidFill>
                  </a:tcPr>
                </a:tc>
                <a:extLst>
                  <a:ext uri="{0D108BD9-81ED-4DB2-BD59-A6C34878D82A}">
                    <a16:rowId xmlns:a16="http://schemas.microsoft.com/office/drawing/2014/main" val="2162276200"/>
                  </a:ext>
                </a:extLst>
              </a:tr>
              <a:tr h="194615">
                <a:tc>
                  <a:txBody>
                    <a:bodyPr/>
                    <a:lstStyle/>
                    <a:p>
                      <a:pPr algn="l" fontAlgn="b"/>
                      <a:r>
                        <a:rPr lang="en-US" sz="1000" b="0" i="0" u="none" strike="noStrike" dirty="0">
                          <a:solidFill>
                            <a:srgbClr val="000000"/>
                          </a:solidFill>
                          <a:effectLst/>
                          <a:latin typeface="Calibri" panose="020F0502020204030204" pitchFamily="34" charset="0"/>
                        </a:rPr>
                        <a:t>Rigid 10K - Original Sample</a:t>
                      </a:r>
                    </a:p>
                  </a:txBody>
                  <a:tcPr marL="7915" marR="7915" marT="791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6EA"/>
                    </a:solidFill>
                  </a:tcPr>
                </a:tc>
                <a:tc>
                  <a:txBody>
                    <a:bodyPr/>
                    <a:lstStyle/>
                    <a:p>
                      <a:pPr algn="l" fontAlgn="b"/>
                      <a:r>
                        <a:rPr lang="en-US" sz="1000" b="0" i="0" u="none" strike="noStrike" dirty="0">
                          <a:solidFill>
                            <a:srgbClr val="000000"/>
                          </a:solidFill>
                          <a:effectLst/>
                          <a:latin typeface="Calibri" panose="020F0502020204030204" pitchFamily="34" charset="0"/>
                        </a:rPr>
                        <a:t> -150 to 160 (6 Cycles)</a:t>
                      </a:r>
                    </a:p>
                  </a:txBody>
                  <a:tcPr marL="7915" marR="7915" marT="7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6EA"/>
                    </a:solidFill>
                  </a:tcPr>
                </a:tc>
                <a:tc>
                  <a:txBody>
                    <a:bodyPr/>
                    <a:lstStyle/>
                    <a:p>
                      <a:pPr algn="r" fontAlgn="b"/>
                      <a:r>
                        <a:rPr lang="en-US" sz="1000" b="0" i="0" u="none" strike="noStrike">
                          <a:solidFill>
                            <a:srgbClr val="000000"/>
                          </a:solidFill>
                          <a:effectLst/>
                          <a:latin typeface="Calibri" panose="020F0502020204030204" pitchFamily="34" charset="0"/>
                        </a:rPr>
                        <a:t>510</a:t>
                      </a:r>
                    </a:p>
                  </a:txBody>
                  <a:tcPr marL="7915" marR="7915" marT="7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6EA"/>
                    </a:solidFill>
                  </a:tcPr>
                </a:tc>
                <a:tc>
                  <a:txBody>
                    <a:bodyPr/>
                    <a:lstStyle/>
                    <a:p>
                      <a:pPr algn="r" fontAlgn="b"/>
                      <a:r>
                        <a:rPr lang="en-US" sz="1000" b="1" i="0" u="none" strike="noStrike" dirty="0">
                          <a:solidFill>
                            <a:srgbClr val="000000"/>
                          </a:solidFill>
                          <a:effectLst/>
                          <a:latin typeface="Calibri" panose="020F0502020204030204" pitchFamily="34" charset="0"/>
                        </a:rPr>
                        <a:t>7.3928</a:t>
                      </a:r>
                    </a:p>
                  </a:txBody>
                  <a:tcPr marL="7915" marR="7915" marT="7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6EA"/>
                    </a:solidFill>
                  </a:tcPr>
                </a:tc>
                <a:tc vMerge="1">
                  <a:txBody>
                    <a:bodyPr/>
                    <a:lstStyle/>
                    <a:p>
                      <a:pPr algn="l" fontAlgn="b"/>
                      <a:r>
                        <a:rPr lang="en-US" sz="900" b="0" i="0" u="none" strike="noStrike" dirty="0">
                          <a:solidFill>
                            <a:srgbClr val="000000"/>
                          </a:solidFill>
                          <a:effectLst/>
                          <a:latin typeface="Calibri" panose="020F0502020204030204" pitchFamily="34" charset="0"/>
                        </a:rPr>
                        <a:t> </a:t>
                      </a:r>
                    </a:p>
                  </a:txBody>
                  <a:tcPr marL="7915" marR="7915" marT="791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6EA"/>
                    </a:solidFill>
                  </a:tcPr>
                </a:tc>
                <a:extLst>
                  <a:ext uri="{0D108BD9-81ED-4DB2-BD59-A6C34878D82A}">
                    <a16:rowId xmlns:a16="http://schemas.microsoft.com/office/drawing/2014/main" val="3340057412"/>
                  </a:ext>
                </a:extLst>
              </a:tr>
              <a:tr h="370411">
                <a:tc>
                  <a:txBody>
                    <a:bodyPr/>
                    <a:lstStyle/>
                    <a:p>
                      <a:pPr algn="l" fontAlgn="b"/>
                      <a:r>
                        <a:rPr lang="en-US" sz="1000" b="0" i="0" u="none" strike="noStrike" dirty="0">
                          <a:solidFill>
                            <a:srgbClr val="000000"/>
                          </a:solidFill>
                          <a:effectLst/>
                          <a:latin typeface="Calibri" panose="020F0502020204030204" pitchFamily="34" charset="0"/>
                        </a:rPr>
                        <a:t>Rigid 10K - Etch Surface and prepped for plating</a:t>
                      </a:r>
                    </a:p>
                  </a:txBody>
                  <a:tcPr marL="7915" marR="7915" marT="791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DCAC"/>
                    </a:solidFill>
                  </a:tcPr>
                </a:tc>
                <a:tc>
                  <a:txBody>
                    <a:bodyPr/>
                    <a:lstStyle/>
                    <a:p>
                      <a:pPr algn="l" fontAlgn="b"/>
                      <a:r>
                        <a:rPr lang="en-US" sz="1000" b="0" i="0" u="none" strike="noStrike" dirty="0">
                          <a:solidFill>
                            <a:srgbClr val="000000"/>
                          </a:solidFill>
                          <a:effectLst/>
                          <a:latin typeface="Calibri" panose="020F0502020204030204" pitchFamily="34" charset="0"/>
                        </a:rPr>
                        <a:t>Ambient</a:t>
                      </a:r>
                    </a:p>
                  </a:txBody>
                  <a:tcPr marL="7915" marR="7915" marT="7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DCAC"/>
                    </a:solidFill>
                  </a:tcPr>
                </a:tc>
                <a:tc>
                  <a:txBody>
                    <a:bodyPr/>
                    <a:lstStyle/>
                    <a:p>
                      <a:pPr algn="r" fontAlgn="b"/>
                      <a:r>
                        <a:rPr lang="en-US" sz="1000" b="0" i="0" u="none" strike="noStrike" dirty="0">
                          <a:solidFill>
                            <a:srgbClr val="000000"/>
                          </a:solidFill>
                          <a:effectLst/>
                          <a:latin typeface="Calibri" panose="020F0502020204030204" pitchFamily="34" charset="0"/>
                        </a:rPr>
                        <a:t>740.8</a:t>
                      </a:r>
                    </a:p>
                  </a:txBody>
                  <a:tcPr marL="7915" marR="7915" marT="7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DCAC"/>
                    </a:solidFill>
                  </a:tcPr>
                </a:tc>
                <a:tc>
                  <a:txBody>
                    <a:bodyPr/>
                    <a:lstStyle/>
                    <a:p>
                      <a:pPr algn="r" fontAlgn="b"/>
                      <a:r>
                        <a:rPr lang="en-US" sz="1000" b="1" i="0" u="none" strike="noStrike" dirty="0">
                          <a:solidFill>
                            <a:srgbClr val="000000"/>
                          </a:solidFill>
                          <a:effectLst/>
                          <a:latin typeface="Calibri" panose="020F0502020204030204" pitchFamily="34" charset="0"/>
                        </a:rPr>
                        <a:t>11.3728</a:t>
                      </a:r>
                    </a:p>
                  </a:txBody>
                  <a:tcPr marL="7915" marR="7915" marT="7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DCAC"/>
                    </a:solidFill>
                  </a:tcPr>
                </a:tc>
                <a:tc rowSpan="2">
                  <a:txBody>
                    <a:bodyPr/>
                    <a:lstStyle/>
                    <a:p>
                      <a:pPr algn="ctr" fontAlgn="b"/>
                      <a:r>
                        <a:rPr lang="en-US" sz="1000" b="0" i="0" u="none" strike="noStrike" dirty="0">
                          <a:solidFill>
                            <a:srgbClr val="000000"/>
                          </a:solidFill>
                          <a:effectLst/>
                          <a:latin typeface="Calibri" panose="020F0502020204030204" pitchFamily="34" charset="0"/>
                        </a:rPr>
                        <a:t>-0.143</a:t>
                      </a:r>
                    </a:p>
                  </a:txBody>
                  <a:tcPr marL="7915" marR="7915" marT="79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DCAC"/>
                    </a:solidFill>
                  </a:tcPr>
                </a:tc>
                <a:extLst>
                  <a:ext uri="{0D108BD9-81ED-4DB2-BD59-A6C34878D82A}">
                    <a16:rowId xmlns:a16="http://schemas.microsoft.com/office/drawing/2014/main" val="3179701695"/>
                  </a:ext>
                </a:extLst>
              </a:tr>
              <a:tr h="389231">
                <a:tc>
                  <a:txBody>
                    <a:bodyPr/>
                    <a:lstStyle/>
                    <a:p>
                      <a:pPr algn="l" fontAlgn="b"/>
                      <a:r>
                        <a:rPr lang="en-US" sz="1000" b="0" i="0" u="none" strike="noStrike" dirty="0">
                          <a:solidFill>
                            <a:srgbClr val="000000"/>
                          </a:solidFill>
                          <a:effectLst/>
                          <a:latin typeface="Calibri" panose="020F0502020204030204" pitchFamily="34" charset="0"/>
                        </a:rPr>
                        <a:t>Rigid 10K - Etch Surface and prepped for plating</a:t>
                      </a:r>
                    </a:p>
                  </a:txBody>
                  <a:tcPr marL="7915" marR="7915" marT="791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DCAC"/>
                    </a:solidFill>
                  </a:tcPr>
                </a:tc>
                <a:tc>
                  <a:txBody>
                    <a:bodyPr/>
                    <a:lstStyle/>
                    <a:p>
                      <a:pPr algn="l" fontAlgn="b"/>
                      <a:r>
                        <a:rPr lang="en-US" sz="1000" b="0" i="0" u="none" strike="noStrike" dirty="0">
                          <a:solidFill>
                            <a:srgbClr val="000000"/>
                          </a:solidFill>
                          <a:effectLst/>
                          <a:latin typeface="Calibri" panose="020F0502020204030204" pitchFamily="34" charset="0"/>
                        </a:rPr>
                        <a:t> -150 to 160  (6 Cycles)</a:t>
                      </a:r>
                    </a:p>
                  </a:txBody>
                  <a:tcPr marL="7915" marR="7915" marT="7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DCAC"/>
                    </a:solidFill>
                  </a:tcPr>
                </a:tc>
                <a:tc>
                  <a:txBody>
                    <a:bodyPr/>
                    <a:lstStyle/>
                    <a:p>
                      <a:pPr algn="r" fontAlgn="b"/>
                      <a:r>
                        <a:rPr lang="en-US" sz="1000" b="0" i="0" u="none" strike="noStrike" dirty="0">
                          <a:solidFill>
                            <a:srgbClr val="000000"/>
                          </a:solidFill>
                          <a:effectLst/>
                          <a:latin typeface="Calibri" panose="020F0502020204030204" pitchFamily="34" charset="0"/>
                        </a:rPr>
                        <a:t>749.4</a:t>
                      </a:r>
                    </a:p>
                  </a:txBody>
                  <a:tcPr marL="7915" marR="7915" marT="7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DCAC"/>
                    </a:solidFill>
                  </a:tcPr>
                </a:tc>
                <a:tc>
                  <a:txBody>
                    <a:bodyPr/>
                    <a:lstStyle/>
                    <a:p>
                      <a:pPr algn="r" fontAlgn="b"/>
                      <a:r>
                        <a:rPr lang="en-US" sz="1000" b="1" i="0" u="none" strike="noStrike" dirty="0">
                          <a:solidFill>
                            <a:srgbClr val="000000"/>
                          </a:solidFill>
                          <a:effectLst/>
                          <a:latin typeface="Calibri" panose="020F0502020204030204" pitchFamily="34" charset="0"/>
                        </a:rPr>
                        <a:t>11.5158</a:t>
                      </a:r>
                    </a:p>
                  </a:txBody>
                  <a:tcPr marL="7915" marR="7915" marT="7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DCAC"/>
                    </a:solidFill>
                  </a:tcPr>
                </a:tc>
                <a:tc vMerge="1">
                  <a:txBody>
                    <a:bodyPr/>
                    <a:lstStyle/>
                    <a:p>
                      <a:pPr algn="ctr" fontAlgn="b"/>
                      <a:r>
                        <a:rPr lang="en-US" sz="1000" b="0" i="0" u="none" strike="noStrike" dirty="0">
                          <a:solidFill>
                            <a:srgbClr val="000000"/>
                          </a:solidFill>
                          <a:effectLst/>
                          <a:latin typeface="Calibri" panose="020F0502020204030204" pitchFamily="34" charset="0"/>
                        </a:rPr>
                        <a:t> </a:t>
                      </a:r>
                    </a:p>
                  </a:txBody>
                  <a:tcPr marL="7915" marR="7915" marT="791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DCAC"/>
                    </a:solidFill>
                  </a:tcPr>
                </a:tc>
                <a:extLst>
                  <a:ext uri="{0D108BD9-81ED-4DB2-BD59-A6C34878D82A}">
                    <a16:rowId xmlns:a16="http://schemas.microsoft.com/office/drawing/2014/main" val="961452108"/>
                  </a:ext>
                </a:extLst>
              </a:tr>
              <a:tr h="194615">
                <a:tc>
                  <a:txBody>
                    <a:bodyPr/>
                    <a:lstStyle/>
                    <a:p>
                      <a:pPr algn="l" fontAlgn="b"/>
                      <a:r>
                        <a:rPr lang="en-US" sz="1000" b="0" i="0" u="none" strike="noStrike">
                          <a:solidFill>
                            <a:srgbClr val="000000"/>
                          </a:solidFill>
                          <a:effectLst/>
                          <a:latin typeface="Calibri" panose="020F0502020204030204" pitchFamily="34" charset="0"/>
                        </a:rPr>
                        <a:t>Rigid 10K - 76 Electroplated</a:t>
                      </a:r>
                    </a:p>
                  </a:txBody>
                  <a:tcPr marL="7915" marR="7915" marT="791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FC36B"/>
                    </a:solidFill>
                  </a:tcPr>
                </a:tc>
                <a:tc>
                  <a:txBody>
                    <a:bodyPr/>
                    <a:lstStyle/>
                    <a:p>
                      <a:pPr algn="l" fontAlgn="b"/>
                      <a:r>
                        <a:rPr lang="en-US" sz="1000" b="0" i="0" u="none" strike="noStrike" dirty="0">
                          <a:solidFill>
                            <a:srgbClr val="000000"/>
                          </a:solidFill>
                          <a:effectLst/>
                          <a:latin typeface="Calibri" panose="020F0502020204030204" pitchFamily="34" charset="0"/>
                        </a:rPr>
                        <a:t>Ambient</a:t>
                      </a:r>
                    </a:p>
                  </a:txBody>
                  <a:tcPr marL="7915" marR="7915" marT="7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FC36B"/>
                    </a:solidFill>
                  </a:tcPr>
                </a:tc>
                <a:tc>
                  <a:txBody>
                    <a:bodyPr/>
                    <a:lstStyle/>
                    <a:p>
                      <a:pPr algn="r" fontAlgn="b"/>
                      <a:r>
                        <a:rPr lang="en-US" sz="1000" b="0" i="0" u="none" strike="noStrike" dirty="0">
                          <a:solidFill>
                            <a:srgbClr val="000000"/>
                          </a:solidFill>
                          <a:effectLst/>
                          <a:latin typeface="Calibri" panose="020F0502020204030204" pitchFamily="34" charset="0"/>
                        </a:rPr>
                        <a:t>1308.3</a:t>
                      </a:r>
                    </a:p>
                  </a:txBody>
                  <a:tcPr marL="7915" marR="7915" marT="7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FC36B"/>
                    </a:solidFill>
                  </a:tcPr>
                </a:tc>
                <a:tc>
                  <a:txBody>
                    <a:bodyPr/>
                    <a:lstStyle/>
                    <a:p>
                      <a:pPr algn="r" fontAlgn="b"/>
                      <a:r>
                        <a:rPr lang="en-US" sz="1000" b="1" i="0" u="none" strike="noStrike" dirty="0">
                          <a:solidFill>
                            <a:srgbClr val="000000"/>
                          </a:solidFill>
                          <a:effectLst/>
                          <a:latin typeface="Calibri" panose="020F0502020204030204" pitchFamily="34" charset="0"/>
                        </a:rPr>
                        <a:t>18.906</a:t>
                      </a:r>
                    </a:p>
                  </a:txBody>
                  <a:tcPr marL="7915" marR="7915" marT="7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FC36B"/>
                    </a:solidFill>
                  </a:tcPr>
                </a:tc>
                <a:tc>
                  <a:txBody>
                    <a:bodyPr/>
                    <a:lstStyle/>
                    <a:p>
                      <a:pPr algn="ctr" fontAlgn="b"/>
                      <a:r>
                        <a:rPr lang="en-US" sz="1000" b="0" i="0" u="none" strike="noStrike" dirty="0">
                          <a:solidFill>
                            <a:srgbClr val="000000"/>
                          </a:solidFill>
                          <a:effectLst/>
                          <a:latin typeface="Calibri" panose="020F0502020204030204" pitchFamily="34" charset="0"/>
                        </a:rPr>
                        <a:t> </a:t>
                      </a:r>
                    </a:p>
                  </a:txBody>
                  <a:tcPr marL="7915" marR="7915" marT="791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FC36B"/>
                    </a:solidFill>
                  </a:tcPr>
                </a:tc>
                <a:extLst>
                  <a:ext uri="{0D108BD9-81ED-4DB2-BD59-A6C34878D82A}">
                    <a16:rowId xmlns:a16="http://schemas.microsoft.com/office/drawing/2014/main" val="845812116"/>
                  </a:ext>
                </a:extLst>
              </a:tr>
              <a:tr h="194615">
                <a:tc>
                  <a:txBody>
                    <a:bodyPr/>
                    <a:lstStyle/>
                    <a:p>
                      <a:pPr algn="l" fontAlgn="b"/>
                      <a:r>
                        <a:rPr lang="en-US" sz="1000" b="0" i="0" u="none" strike="noStrike" dirty="0">
                          <a:solidFill>
                            <a:srgbClr val="000000"/>
                          </a:solidFill>
                          <a:effectLst/>
                          <a:latin typeface="Calibri" panose="020F0502020204030204" pitchFamily="34" charset="0"/>
                        </a:rPr>
                        <a:t>Rigid 10K - 152 Electroplated</a:t>
                      </a:r>
                    </a:p>
                  </a:txBody>
                  <a:tcPr marL="7915" marR="7915" marT="791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AF47"/>
                    </a:solidFill>
                  </a:tcPr>
                </a:tc>
                <a:tc>
                  <a:txBody>
                    <a:bodyPr/>
                    <a:lstStyle/>
                    <a:p>
                      <a:pPr algn="l" fontAlgn="b"/>
                      <a:r>
                        <a:rPr lang="en-US" sz="1000" b="0" i="0" u="none" strike="noStrike" dirty="0">
                          <a:solidFill>
                            <a:srgbClr val="000000"/>
                          </a:solidFill>
                          <a:effectLst/>
                          <a:latin typeface="Calibri" panose="020F0502020204030204" pitchFamily="34" charset="0"/>
                        </a:rPr>
                        <a:t>Ambient</a:t>
                      </a:r>
                    </a:p>
                  </a:txBody>
                  <a:tcPr marL="7915" marR="7915" marT="7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AF47"/>
                    </a:solidFill>
                  </a:tcPr>
                </a:tc>
                <a:tc>
                  <a:txBody>
                    <a:bodyPr/>
                    <a:lstStyle/>
                    <a:p>
                      <a:pPr algn="r" fontAlgn="b"/>
                      <a:r>
                        <a:rPr lang="en-US" sz="1000" b="0" i="0" u="none" strike="noStrike" dirty="0">
                          <a:solidFill>
                            <a:srgbClr val="000000"/>
                          </a:solidFill>
                          <a:effectLst/>
                          <a:latin typeface="Calibri" panose="020F0502020204030204" pitchFamily="34" charset="0"/>
                        </a:rPr>
                        <a:t>1613.7</a:t>
                      </a:r>
                    </a:p>
                  </a:txBody>
                  <a:tcPr marL="7915" marR="7915" marT="7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AF47"/>
                    </a:solidFill>
                  </a:tcPr>
                </a:tc>
                <a:tc>
                  <a:txBody>
                    <a:bodyPr/>
                    <a:lstStyle/>
                    <a:p>
                      <a:pPr algn="r" fontAlgn="b"/>
                      <a:r>
                        <a:rPr lang="en-US" sz="1000" b="1" i="0" u="none" strike="noStrike" dirty="0">
                          <a:solidFill>
                            <a:srgbClr val="000000"/>
                          </a:solidFill>
                          <a:effectLst/>
                          <a:latin typeface="Calibri" panose="020F0502020204030204" pitchFamily="34" charset="0"/>
                        </a:rPr>
                        <a:t>23.32</a:t>
                      </a:r>
                    </a:p>
                  </a:txBody>
                  <a:tcPr marL="7915" marR="7915" marT="7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AF47"/>
                    </a:solidFill>
                  </a:tcPr>
                </a:tc>
                <a:tc rowSpan="2">
                  <a:txBody>
                    <a:bodyPr/>
                    <a:lstStyle/>
                    <a:p>
                      <a:pPr algn="ctr" fontAlgn="b"/>
                      <a:r>
                        <a:rPr lang="en-US" sz="1000" b="0" i="0" u="none" strike="noStrike" dirty="0">
                          <a:solidFill>
                            <a:srgbClr val="000000"/>
                          </a:solidFill>
                          <a:effectLst/>
                          <a:latin typeface="Calibri" panose="020F0502020204030204" pitchFamily="34" charset="0"/>
                        </a:rPr>
                        <a:t>4.1904</a:t>
                      </a:r>
                    </a:p>
                    <a:p>
                      <a:pPr algn="ctr" fontAlgn="b"/>
                      <a:r>
                        <a:rPr lang="en-US" sz="1000" b="0" i="0" u="none" strike="noStrike" dirty="0">
                          <a:solidFill>
                            <a:srgbClr val="000000"/>
                          </a:solidFill>
                          <a:effectLst/>
                          <a:latin typeface="Calibri" panose="020F0502020204030204" pitchFamily="34" charset="0"/>
                        </a:rPr>
                        <a:t> </a:t>
                      </a:r>
                    </a:p>
                  </a:txBody>
                  <a:tcPr marL="7915" marR="7915" marT="791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AF47"/>
                    </a:solidFill>
                  </a:tcPr>
                </a:tc>
                <a:extLst>
                  <a:ext uri="{0D108BD9-81ED-4DB2-BD59-A6C34878D82A}">
                    <a16:rowId xmlns:a16="http://schemas.microsoft.com/office/drawing/2014/main" val="746816736"/>
                  </a:ext>
                </a:extLst>
              </a:tr>
              <a:tr h="194615">
                <a:tc>
                  <a:txBody>
                    <a:bodyPr/>
                    <a:lstStyle/>
                    <a:p>
                      <a:pPr algn="l" fontAlgn="b"/>
                      <a:r>
                        <a:rPr lang="en-US" sz="1000" b="0" i="0" u="none" strike="noStrike">
                          <a:solidFill>
                            <a:srgbClr val="000000"/>
                          </a:solidFill>
                          <a:effectLst/>
                          <a:latin typeface="Calibri" panose="020F0502020204030204" pitchFamily="34" charset="0"/>
                        </a:rPr>
                        <a:t>Rigid 10K - 152 Electroplated</a:t>
                      </a:r>
                    </a:p>
                  </a:txBody>
                  <a:tcPr marL="7915" marR="7915" marT="791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AF47"/>
                    </a:solidFill>
                  </a:tcPr>
                </a:tc>
                <a:tc>
                  <a:txBody>
                    <a:bodyPr/>
                    <a:lstStyle/>
                    <a:p>
                      <a:pPr algn="l" fontAlgn="b"/>
                      <a:r>
                        <a:rPr lang="en-US" sz="1000" b="0" i="0" u="none" strike="noStrike" dirty="0">
                          <a:solidFill>
                            <a:srgbClr val="000000"/>
                          </a:solidFill>
                          <a:effectLst/>
                          <a:latin typeface="Calibri" panose="020F0502020204030204" pitchFamily="34" charset="0"/>
                        </a:rPr>
                        <a:t> -150 to 160  (12 Cycles)</a:t>
                      </a:r>
                    </a:p>
                  </a:txBody>
                  <a:tcPr marL="7915" marR="7915" marT="7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AF47"/>
                    </a:solidFill>
                  </a:tcPr>
                </a:tc>
                <a:tc>
                  <a:txBody>
                    <a:bodyPr/>
                    <a:lstStyle/>
                    <a:p>
                      <a:pPr algn="r" fontAlgn="b"/>
                      <a:r>
                        <a:rPr lang="en-US" sz="1000" b="0" i="0" u="none" strike="noStrike" dirty="0">
                          <a:solidFill>
                            <a:srgbClr val="000000"/>
                          </a:solidFill>
                          <a:effectLst/>
                          <a:latin typeface="Calibri" panose="020F0502020204030204" pitchFamily="34" charset="0"/>
                        </a:rPr>
                        <a:t>1357.6</a:t>
                      </a:r>
                    </a:p>
                  </a:txBody>
                  <a:tcPr marL="7915" marR="7915" marT="7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AF47"/>
                    </a:solidFill>
                  </a:tcPr>
                </a:tc>
                <a:tc>
                  <a:txBody>
                    <a:bodyPr/>
                    <a:lstStyle/>
                    <a:p>
                      <a:pPr algn="r" fontAlgn="b"/>
                      <a:r>
                        <a:rPr lang="en-US" sz="1000" b="1" i="0" u="none" strike="noStrike" dirty="0">
                          <a:solidFill>
                            <a:srgbClr val="000000"/>
                          </a:solidFill>
                          <a:effectLst/>
                          <a:latin typeface="Calibri" panose="020F0502020204030204" pitchFamily="34" charset="0"/>
                        </a:rPr>
                        <a:t>19.1296</a:t>
                      </a:r>
                    </a:p>
                  </a:txBody>
                  <a:tcPr marL="7915" marR="7915" marT="7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AF47"/>
                    </a:solidFill>
                  </a:tcPr>
                </a:tc>
                <a:tc vMerge="1">
                  <a:txBody>
                    <a:bodyPr/>
                    <a:lstStyle/>
                    <a:p>
                      <a:pPr algn="l" fontAlgn="b"/>
                      <a:r>
                        <a:rPr lang="en-US" sz="900" b="0" i="0" u="none" strike="noStrike" dirty="0">
                          <a:solidFill>
                            <a:srgbClr val="000000"/>
                          </a:solidFill>
                          <a:effectLst/>
                          <a:latin typeface="Calibri" panose="020F0502020204030204" pitchFamily="34" charset="0"/>
                        </a:rPr>
                        <a:t> </a:t>
                      </a:r>
                    </a:p>
                  </a:txBody>
                  <a:tcPr marL="7915" marR="7915" marT="791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B732F"/>
                    </a:solidFill>
                  </a:tcPr>
                </a:tc>
                <a:extLst>
                  <a:ext uri="{0D108BD9-81ED-4DB2-BD59-A6C34878D82A}">
                    <a16:rowId xmlns:a16="http://schemas.microsoft.com/office/drawing/2014/main" val="2307488126"/>
                  </a:ext>
                </a:extLst>
              </a:tr>
              <a:tr h="194615">
                <a:tc>
                  <a:txBody>
                    <a:bodyPr/>
                    <a:lstStyle/>
                    <a:p>
                      <a:pPr algn="l" fontAlgn="b"/>
                      <a:r>
                        <a:rPr lang="en-US" sz="1000" b="0" i="0" u="none" strike="noStrike">
                          <a:solidFill>
                            <a:srgbClr val="000000"/>
                          </a:solidFill>
                          <a:effectLst/>
                          <a:latin typeface="Calibri" panose="020F0502020204030204" pitchFamily="34" charset="0"/>
                        </a:rPr>
                        <a:t>Rigid 10K - 420 Electroplated</a:t>
                      </a:r>
                    </a:p>
                  </a:txBody>
                  <a:tcPr marL="7915" marR="7915" marT="791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7D33"/>
                    </a:solidFill>
                  </a:tcPr>
                </a:tc>
                <a:tc>
                  <a:txBody>
                    <a:bodyPr/>
                    <a:lstStyle/>
                    <a:p>
                      <a:pPr algn="l" fontAlgn="b"/>
                      <a:r>
                        <a:rPr lang="en-US" sz="1000" b="0" i="0" u="none" strike="noStrike" dirty="0">
                          <a:solidFill>
                            <a:srgbClr val="000000"/>
                          </a:solidFill>
                          <a:effectLst/>
                          <a:latin typeface="Calibri" panose="020F0502020204030204" pitchFamily="34" charset="0"/>
                        </a:rPr>
                        <a:t>Ambient</a:t>
                      </a:r>
                    </a:p>
                  </a:txBody>
                  <a:tcPr marL="7915" marR="7915" marT="7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7D33"/>
                    </a:solidFill>
                  </a:tcPr>
                </a:tc>
                <a:tc>
                  <a:txBody>
                    <a:bodyPr/>
                    <a:lstStyle/>
                    <a:p>
                      <a:pPr algn="r" fontAlgn="b"/>
                      <a:r>
                        <a:rPr lang="en-US" sz="1000" b="0" i="0" u="none" strike="noStrike" dirty="0">
                          <a:solidFill>
                            <a:srgbClr val="000000"/>
                          </a:solidFill>
                          <a:effectLst/>
                          <a:latin typeface="Calibri" panose="020F0502020204030204" pitchFamily="34" charset="0"/>
                        </a:rPr>
                        <a:t>3617.5</a:t>
                      </a:r>
                    </a:p>
                  </a:txBody>
                  <a:tcPr marL="7915" marR="7915" marT="7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7D33"/>
                    </a:solidFill>
                  </a:tcPr>
                </a:tc>
                <a:tc>
                  <a:txBody>
                    <a:bodyPr/>
                    <a:lstStyle/>
                    <a:p>
                      <a:pPr algn="r" fontAlgn="b"/>
                      <a:r>
                        <a:rPr lang="en-US" sz="1000" b="1" i="0" u="none" strike="noStrike" dirty="0">
                          <a:solidFill>
                            <a:srgbClr val="000000"/>
                          </a:solidFill>
                          <a:effectLst/>
                          <a:latin typeface="Calibri" panose="020F0502020204030204" pitchFamily="34" charset="0"/>
                        </a:rPr>
                        <a:t>46.8123</a:t>
                      </a:r>
                    </a:p>
                  </a:txBody>
                  <a:tcPr marL="7915" marR="7915" marT="7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7D33"/>
                    </a:solidFill>
                  </a:tcPr>
                </a:tc>
                <a:tc rowSpan="2">
                  <a:txBody>
                    <a:bodyPr/>
                    <a:lstStyle/>
                    <a:p>
                      <a:pPr algn="ctr" fontAlgn="b"/>
                      <a:r>
                        <a:rPr lang="en-US" sz="1000" b="0" i="0" u="none" strike="noStrike" dirty="0">
                          <a:solidFill>
                            <a:srgbClr val="000000"/>
                          </a:solidFill>
                          <a:effectLst/>
                          <a:latin typeface="Calibri" panose="020F0502020204030204" pitchFamily="34" charset="0"/>
                        </a:rPr>
                        <a:t>4.094</a:t>
                      </a:r>
                    </a:p>
                    <a:p>
                      <a:pPr algn="ctr" fontAlgn="b"/>
                      <a:r>
                        <a:rPr lang="en-US" sz="1000" b="0" i="0" u="none" strike="noStrike" dirty="0">
                          <a:solidFill>
                            <a:srgbClr val="000000"/>
                          </a:solidFill>
                          <a:effectLst/>
                          <a:latin typeface="Calibri" panose="020F0502020204030204" pitchFamily="34" charset="0"/>
                        </a:rPr>
                        <a:t> </a:t>
                      </a:r>
                    </a:p>
                  </a:txBody>
                  <a:tcPr marL="7915" marR="7915" marT="791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7D33"/>
                    </a:solidFill>
                  </a:tcPr>
                </a:tc>
                <a:extLst>
                  <a:ext uri="{0D108BD9-81ED-4DB2-BD59-A6C34878D82A}">
                    <a16:rowId xmlns:a16="http://schemas.microsoft.com/office/drawing/2014/main" val="237989110"/>
                  </a:ext>
                </a:extLst>
              </a:tr>
              <a:tr h="204348">
                <a:tc>
                  <a:txBody>
                    <a:bodyPr/>
                    <a:lstStyle/>
                    <a:p>
                      <a:pPr algn="l" fontAlgn="b"/>
                      <a:r>
                        <a:rPr lang="en-US" sz="1000" b="0" i="0" u="none" strike="noStrike">
                          <a:solidFill>
                            <a:srgbClr val="000000"/>
                          </a:solidFill>
                          <a:effectLst/>
                          <a:latin typeface="Calibri" panose="020F0502020204030204" pitchFamily="34" charset="0"/>
                        </a:rPr>
                        <a:t>Rigid 10K - 420 Electroplated</a:t>
                      </a:r>
                    </a:p>
                  </a:txBody>
                  <a:tcPr marL="7915" marR="7915" marT="791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7D33"/>
                    </a:solidFill>
                  </a:tcPr>
                </a:tc>
                <a:tc>
                  <a:txBody>
                    <a:bodyPr/>
                    <a:lstStyle/>
                    <a:p>
                      <a:pPr algn="l" fontAlgn="b"/>
                      <a:r>
                        <a:rPr lang="en-US" sz="1000" b="0" i="0" u="none" strike="noStrike">
                          <a:solidFill>
                            <a:srgbClr val="000000"/>
                          </a:solidFill>
                          <a:effectLst/>
                          <a:latin typeface="Calibri" panose="020F0502020204030204" pitchFamily="34" charset="0"/>
                        </a:rPr>
                        <a:t> -150 to 160  (12 Cycles)</a:t>
                      </a:r>
                    </a:p>
                  </a:txBody>
                  <a:tcPr marL="7915" marR="7915" marT="7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7D33"/>
                    </a:solidFill>
                  </a:tcPr>
                </a:tc>
                <a:tc>
                  <a:txBody>
                    <a:bodyPr/>
                    <a:lstStyle/>
                    <a:p>
                      <a:pPr algn="r" fontAlgn="b"/>
                      <a:r>
                        <a:rPr lang="en-US" sz="1000" b="0" i="0" u="none" strike="noStrike" dirty="0">
                          <a:solidFill>
                            <a:srgbClr val="000000"/>
                          </a:solidFill>
                          <a:effectLst/>
                          <a:latin typeface="Calibri" panose="020F0502020204030204" pitchFamily="34" charset="0"/>
                        </a:rPr>
                        <a:t>3339.8</a:t>
                      </a:r>
                    </a:p>
                  </a:txBody>
                  <a:tcPr marL="7915" marR="7915" marT="7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7D33"/>
                    </a:solidFill>
                  </a:tcPr>
                </a:tc>
                <a:tc>
                  <a:txBody>
                    <a:bodyPr/>
                    <a:lstStyle/>
                    <a:p>
                      <a:pPr algn="r" fontAlgn="b"/>
                      <a:r>
                        <a:rPr lang="en-US" sz="1000" b="1" i="0" u="none" strike="noStrike" dirty="0">
                          <a:solidFill>
                            <a:srgbClr val="000000"/>
                          </a:solidFill>
                          <a:effectLst/>
                          <a:latin typeface="Calibri" panose="020F0502020204030204" pitchFamily="34" charset="0"/>
                        </a:rPr>
                        <a:t>42.7184</a:t>
                      </a:r>
                    </a:p>
                  </a:txBody>
                  <a:tcPr marL="7915" marR="7915" marT="79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7D33"/>
                    </a:solidFill>
                  </a:tcPr>
                </a:tc>
                <a:tc vMerge="1">
                  <a:txBody>
                    <a:bodyPr/>
                    <a:lstStyle/>
                    <a:p>
                      <a:pPr algn="l" fontAlgn="b"/>
                      <a:r>
                        <a:rPr lang="en-US" sz="900" b="0" i="0" u="none" strike="noStrike" dirty="0">
                          <a:solidFill>
                            <a:srgbClr val="000000"/>
                          </a:solidFill>
                          <a:effectLst/>
                          <a:latin typeface="Calibri" panose="020F0502020204030204" pitchFamily="34" charset="0"/>
                        </a:rPr>
                        <a:t> </a:t>
                      </a:r>
                    </a:p>
                  </a:txBody>
                  <a:tcPr marL="7915" marR="7915" marT="791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5623"/>
                    </a:solidFill>
                  </a:tcPr>
                </a:tc>
                <a:extLst>
                  <a:ext uri="{0D108BD9-81ED-4DB2-BD59-A6C34878D82A}">
                    <a16:rowId xmlns:a16="http://schemas.microsoft.com/office/drawing/2014/main" val="2943057397"/>
                  </a:ext>
                </a:extLst>
              </a:tr>
            </a:tbl>
          </a:graphicData>
        </a:graphic>
      </p:graphicFrame>
      <p:pic>
        <p:nvPicPr>
          <p:cNvPr id="8" name="Picture 7">
            <a:extLst>
              <a:ext uri="{FF2B5EF4-FFF2-40B4-BE49-F238E27FC236}">
                <a16:creationId xmlns:a16="http://schemas.microsoft.com/office/drawing/2014/main" id="{E69A2AAA-1CAA-4FE0-ADA5-336132698A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8544" y="1301974"/>
            <a:ext cx="2811060" cy="2108295"/>
          </a:xfrm>
          <a:prstGeom prst="rect">
            <a:avLst/>
          </a:prstGeom>
        </p:spPr>
      </p:pic>
      <p:pic>
        <p:nvPicPr>
          <p:cNvPr id="10" name="Picture 9">
            <a:extLst>
              <a:ext uri="{FF2B5EF4-FFF2-40B4-BE49-F238E27FC236}">
                <a16:creationId xmlns:a16="http://schemas.microsoft.com/office/drawing/2014/main" id="{072FF91B-0003-465B-AFBE-04F302914E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9308933" y="969323"/>
            <a:ext cx="2108294" cy="2811059"/>
          </a:xfrm>
          <a:prstGeom prst="rect">
            <a:avLst/>
          </a:prstGeom>
        </p:spPr>
      </p:pic>
      <p:sp>
        <p:nvSpPr>
          <p:cNvPr id="12" name="TextBox 11">
            <a:extLst>
              <a:ext uri="{FF2B5EF4-FFF2-40B4-BE49-F238E27FC236}">
                <a16:creationId xmlns:a16="http://schemas.microsoft.com/office/drawing/2014/main" id="{7CB668A7-B8BF-4CFD-8AF7-059499AE1C02}"/>
              </a:ext>
            </a:extLst>
          </p:cNvPr>
          <p:cNvSpPr txBox="1"/>
          <p:nvPr/>
        </p:nvSpPr>
        <p:spPr>
          <a:xfrm>
            <a:off x="6234175" y="3447732"/>
            <a:ext cx="2324675" cy="230832"/>
          </a:xfrm>
          <a:prstGeom prst="rect">
            <a:avLst/>
          </a:prstGeom>
          <a:noFill/>
        </p:spPr>
        <p:txBody>
          <a:bodyPr wrap="none" rtlCol="0">
            <a:spAutoFit/>
          </a:bodyPr>
          <a:lstStyle/>
          <a:p>
            <a:r>
              <a:rPr lang="en-US" sz="900" dirty="0"/>
              <a:t>Original Tensile samples Non-Electroplated</a:t>
            </a:r>
          </a:p>
        </p:txBody>
      </p:sp>
      <p:sp>
        <p:nvSpPr>
          <p:cNvPr id="13" name="TextBox 12">
            <a:extLst>
              <a:ext uri="{FF2B5EF4-FFF2-40B4-BE49-F238E27FC236}">
                <a16:creationId xmlns:a16="http://schemas.microsoft.com/office/drawing/2014/main" id="{980D52EB-AB57-4023-806A-1A7B5B7BD60A}"/>
              </a:ext>
            </a:extLst>
          </p:cNvPr>
          <p:cNvSpPr txBox="1"/>
          <p:nvPr/>
        </p:nvSpPr>
        <p:spPr>
          <a:xfrm>
            <a:off x="9363447" y="3429000"/>
            <a:ext cx="1999265" cy="230832"/>
          </a:xfrm>
          <a:prstGeom prst="rect">
            <a:avLst/>
          </a:prstGeom>
          <a:noFill/>
        </p:spPr>
        <p:txBody>
          <a:bodyPr wrap="none" rtlCol="0">
            <a:spAutoFit/>
          </a:bodyPr>
          <a:lstStyle/>
          <a:p>
            <a:r>
              <a:rPr lang="en-US" sz="900" dirty="0"/>
              <a:t>Tensile Samples 420µm Electroplated</a:t>
            </a:r>
          </a:p>
        </p:txBody>
      </p:sp>
      <p:cxnSp>
        <p:nvCxnSpPr>
          <p:cNvPr id="15" name="Straight Connector 14">
            <a:extLst>
              <a:ext uri="{FF2B5EF4-FFF2-40B4-BE49-F238E27FC236}">
                <a16:creationId xmlns:a16="http://schemas.microsoft.com/office/drawing/2014/main" id="{3968DA93-2CE7-4A5D-931A-81F53E9BD614}"/>
              </a:ext>
            </a:extLst>
          </p:cNvPr>
          <p:cNvCxnSpPr>
            <a:cxnSpLocks/>
          </p:cNvCxnSpPr>
          <p:nvPr/>
        </p:nvCxnSpPr>
        <p:spPr>
          <a:xfrm>
            <a:off x="1645524" y="1112594"/>
            <a:ext cx="9043976" cy="18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727C2DA-0FD3-4B8F-996B-4799068C319B}"/>
              </a:ext>
            </a:extLst>
          </p:cNvPr>
          <p:cNvGrpSpPr/>
          <p:nvPr/>
        </p:nvGrpSpPr>
        <p:grpSpPr>
          <a:xfrm>
            <a:off x="-361950" y="-52088"/>
            <a:ext cx="2419114" cy="1634749"/>
            <a:chOff x="-634702" y="-42130"/>
            <a:chExt cx="2884696" cy="1949372"/>
          </a:xfrm>
        </p:grpSpPr>
        <p:pic>
          <p:nvPicPr>
            <p:cNvPr id="17" name="Picture 2" descr="Symbols of NASA | NASA">
              <a:extLst>
                <a:ext uri="{FF2B5EF4-FFF2-40B4-BE49-F238E27FC236}">
                  <a16:creationId xmlns:a16="http://schemas.microsoft.com/office/drawing/2014/main" id="{1C0B2811-87AC-4925-970C-80B5F29978CA}"/>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34702" y="-42130"/>
              <a:ext cx="2884696" cy="144234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Gsfc Logo - LogoDix">
              <a:extLst>
                <a:ext uri="{FF2B5EF4-FFF2-40B4-BE49-F238E27FC236}">
                  <a16:creationId xmlns:a16="http://schemas.microsoft.com/office/drawing/2014/main" id="{41B6C16D-253C-438F-81A2-7B8D1ACA93D7}"/>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0787" y="1301974"/>
              <a:ext cx="1433718" cy="605268"/>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3">
            <a:extLst>
              <a:ext uri="{FF2B5EF4-FFF2-40B4-BE49-F238E27FC236}">
                <a16:creationId xmlns:a16="http://schemas.microsoft.com/office/drawing/2014/main" id="{4DFB59BC-CEBB-4791-9DA8-8E6E1D9358B2}"/>
              </a:ext>
            </a:extLst>
          </p:cNvPr>
          <p:cNvSpPr>
            <a:spLocks noGrp="1"/>
          </p:cNvSpPr>
          <p:nvPr>
            <p:ph type="ftr" sz="quarter" idx="11"/>
          </p:nvPr>
        </p:nvSpPr>
        <p:spPr>
          <a:xfrm>
            <a:off x="913795" y="6492875"/>
            <a:ext cx="6672865" cy="365125"/>
          </a:xfrm>
        </p:spPr>
        <p:txBody>
          <a:bodyPr/>
          <a:lstStyle/>
          <a:p>
            <a:r>
              <a:rPr lang="en-US"/>
              <a:t>RAPID + TCT 2023</a:t>
            </a:r>
            <a:endParaRPr lang="en-US" dirty="0"/>
          </a:p>
        </p:txBody>
      </p:sp>
      <p:sp>
        <p:nvSpPr>
          <p:cNvPr id="5" name="Slide Number Placeholder 4">
            <a:extLst>
              <a:ext uri="{FF2B5EF4-FFF2-40B4-BE49-F238E27FC236}">
                <a16:creationId xmlns:a16="http://schemas.microsoft.com/office/drawing/2014/main" id="{EE3478FF-1505-4930-B023-3873DC3A8B47}"/>
              </a:ext>
            </a:extLst>
          </p:cNvPr>
          <p:cNvSpPr>
            <a:spLocks noGrp="1"/>
          </p:cNvSpPr>
          <p:nvPr>
            <p:ph type="sldNum" sz="quarter" idx="12"/>
          </p:nvPr>
        </p:nvSpPr>
        <p:spPr>
          <a:xfrm>
            <a:off x="10590848" y="6499133"/>
            <a:ext cx="753545" cy="365125"/>
          </a:xfrm>
        </p:spPr>
        <p:txBody>
          <a:bodyPr/>
          <a:lstStyle/>
          <a:p>
            <a:fld id="{D678B743-A83A-47E3-B490-1AF6C50E888E}" type="slidenum">
              <a:rPr lang="en-US" smtClean="0"/>
              <a:t>7</a:t>
            </a:fld>
            <a:endParaRPr lang="en-US" dirty="0"/>
          </a:p>
        </p:txBody>
      </p:sp>
      <p:sp>
        <p:nvSpPr>
          <p:cNvPr id="19" name="TextBox 18">
            <a:extLst>
              <a:ext uri="{FF2B5EF4-FFF2-40B4-BE49-F238E27FC236}">
                <a16:creationId xmlns:a16="http://schemas.microsoft.com/office/drawing/2014/main" id="{A62E3F89-B65C-4026-AC96-89800FA7C24E}"/>
              </a:ext>
            </a:extLst>
          </p:cNvPr>
          <p:cNvSpPr txBox="1"/>
          <p:nvPr/>
        </p:nvSpPr>
        <p:spPr>
          <a:xfrm>
            <a:off x="7215423" y="6255018"/>
            <a:ext cx="3375425" cy="230832"/>
          </a:xfrm>
          <a:prstGeom prst="rect">
            <a:avLst/>
          </a:prstGeom>
          <a:noFill/>
        </p:spPr>
        <p:txBody>
          <a:bodyPr wrap="square" rtlCol="0">
            <a:spAutoFit/>
          </a:bodyPr>
          <a:lstStyle/>
          <a:p>
            <a:pPr algn="ctr"/>
            <a:r>
              <a:rPr lang="en-US" sz="900" dirty="0"/>
              <a:t>Test was conducted by Goddard Space Flight Center Code 541</a:t>
            </a:r>
          </a:p>
        </p:txBody>
      </p:sp>
    </p:spTree>
    <p:extLst>
      <p:ext uri="{BB962C8B-B14F-4D97-AF65-F5344CB8AC3E}">
        <p14:creationId xmlns:p14="http://schemas.microsoft.com/office/powerpoint/2010/main" val="555180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3C202-13A9-43CC-A90E-39F568B25F88}"/>
              </a:ext>
            </a:extLst>
          </p:cNvPr>
          <p:cNvSpPr>
            <a:spLocks noGrp="1"/>
          </p:cNvSpPr>
          <p:nvPr>
            <p:ph type="title"/>
          </p:nvPr>
        </p:nvSpPr>
        <p:spPr>
          <a:xfrm>
            <a:off x="919119" y="280525"/>
            <a:ext cx="10353762" cy="970450"/>
          </a:xfrm>
        </p:spPr>
        <p:txBody>
          <a:bodyPr/>
          <a:lstStyle/>
          <a:p>
            <a:r>
              <a:rPr lang="en-US" dirty="0"/>
              <a:t>Lattice Compression Testing</a:t>
            </a:r>
          </a:p>
        </p:txBody>
      </p:sp>
      <p:sp>
        <p:nvSpPr>
          <p:cNvPr id="3" name="Content Placeholder 2">
            <a:extLst>
              <a:ext uri="{FF2B5EF4-FFF2-40B4-BE49-F238E27FC236}">
                <a16:creationId xmlns:a16="http://schemas.microsoft.com/office/drawing/2014/main" id="{AFA1A566-F4A3-4E5D-8A67-6BD21D7D28CD}"/>
              </a:ext>
            </a:extLst>
          </p:cNvPr>
          <p:cNvSpPr>
            <a:spLocks noGrp="1"/>
          </p:cNvSpPr>
          <p:nvPr>
            <p:ph sz="half" idx="1"/>
          </p:nvPr>
        </p:nvSpPr>
        <p:spPr>
          <a:xfrm>
            <a:off x="826211" y="1534645"/>
            <a:ext cx="6014874" cy="810883"/>
          </a:xfrm>
        </p:spPr>
        <p:txBody>
          <a:bodyPr>
            <a:normAutofit fontScale="77500" lnSpcReduction="20000"/>
          </a:bodyPr>
          <a:lstStyle/>
          <a:p>
            <a:r>
              <a:rPr lang="en-US" dirty="0"/>
              <a:t>Material: Non-Plated Rigid 10K Offset</a:t>
            </a:r>
          </a:p>
          <a:p>
            <a:r>
              <a:rPr lang="en-US" dirty="0"/>
              <a:t>Cube lattice structures of Rigid 10K material were testing for compression strength </a:t>
            </a:r>
          </a:p>
        </p:txBody>
      </p:sp>
      <p:sp>
        <p:nvSpPr>
          <p:cNvPr id="12" name="TextBox 11">
            <a:extLst>
              <a:ext uri="{FF2B5EF4-FFF2-40B4-BE49-F238E27FC236}">
                <a16:creationId xmlns:a16="http://schemas.microsoft.com/office/drawing/2014/main" id="{7CB668A7-B8BF-4CFD-8AF7-059499AE1C02}"/>
              </a:ext>
            </a:extLst>
          </p:cNvPr>
          <p:cNvSpPr txBox="1"/>
          <p:nvPr/>
        </p:nvSpPr>
        <p:spPr>
          <a:xfrm>
            <a:off x="753614" y="5966374"/>
            <a:ext cx="2909512" cy="369332"/>
          </a:xfrm>
          <a:prstGeom prst="rect">
            <a:avLst/>
          </a:prstGeom>
          <a:noFill/>
        </p:spPr>
        <p:txBody>
          <a:bodyPr wrap="square" rtlCol="0">
            <a:spAutoFit/>
          </a:bodyPr>
          <a:lstStyle/>
          <a:p>
            <a:pPr algn="ctr"/>
            <a:r>
              <a:rPr lang="en-US" sz="900" dirty="0"/>
              <a:t>Pre-test lattice compression sample (left) and post-test samples (right) that were loaded from the top</a:t>
            </a:r>
          </a:p>
        </p:txBody>
      </p:sp>
      <p:sp>
        <p:nvSpPr>
          <p:cNvPr id="24" name="TextBox 23">
            <a:extLst>
              <a:ext uri="{FF2B5EF4-FFF2-40B4-BE49-F238E27FC236}">
                <a16:creationId xmlns:a16="http://schemas.microsoft.com/office/drawing/2014/main" id="{EF403505-9796-42D1-B5ED-C11F426673C1}"/>
              </a:ext>
            </a:extLst>
          </p:cNvPr>
          <p:cNvSpPr txBox="1"/>
          <p:nvPr/>
        </p:nvSpPr>
        <p:spPr>
          <a:xfrm>
            <a:off x="3675080" y="5943983"/>
            <a:ext cx="2909512" cy="369332"/>
          </a:xfrm>
          <a:prstGeom prst="rect">
            <a:avLst/>
          </a:prstGeom>
          <a:noFill/>
        </p:spPr>
        <p:txBody>
          <a:bodyPr wrap="square" rtlCol="0">
            <a:spAutoFit/>
          </a:bodyPr>
          <a:lstStyle/>
          <a:p>
            <a:pPr algn="ctr"/>
            <a:r>
              <a:rPr lang="en-US" sz="900" dirty="0"/>
              <a:t>Pre-test lattice compression sample (left) and post-test samples (right) that were loaded from the side</a:t>
            </a:r>
          </a:p>
        </p:txBody>
      </p:sp>
      <p:cxnSp>
        <p:nvCxnSpPr>
          <p:cNvPr id="27" name="Straight Connector 26">
            <a:extLst>
              <a:ext uri="{FF2B5EF4-FFF2-40B4-BE49-F238E27FC236}">
                <a16:creationId xmlns:a16="http://schemas.microsoft.com/office/drawing/2014/main" id="{C1D6992C-827E-49C2-BE78-F1D6CCC2FB66}"/>
              </a:ext>
            </a:extLst>
          </p:cNvPr>
          <p:cNvCxnSpPr/>
          <p:nvPr/>
        </p:nvCxnSpPr>
        <p:spPr>
          <a:xfrm>
            <a:off x="1016756" y="1367580"/>
            <a:ext cx="9740102" cy="164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0D3A0E6E-C2C5-465F-BAC8-875B488C09E9}"/>
              </a:ext>
            </a:extLst>
          </p:cNvPr>
          <p:cNvGrpSpPr/>
          <p:nvPr/>
        </p:nvGrpSpPr>
        <p:grpSpPr>
          <a:xfrm>
            <a:off x="-261838" y="16479"/>
            <a:ext cx="1878228" cy="1269238"/>
            <a:chOff x="-634702" y="-42130"/>
            <a:chExt cx="2884696" cy="1949372"/>
          </a:xfrm>
        </p:grpSpPr>
        <p:pic>
          <p:nvPicPr>
            <p:cNvPr id="29" name="Picture 2" descr="Symbols of NASA | NASA">
              <a:extLst>
                <a:ext uri="{FF2B5EF4-FFF2-40B4-BE49-F238E27FC236}">
                  <a16:creationId xmlns:a16="http://schemas.microsoft.com/office/drawing/2014/main" id="{83C73E62-338B-4EBA-9B40-9F8E46353488}"/>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34702" y="-42130"/>
              <a:ext cx="2884696" cy="144234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Gsfc Logo - LogoDix">
              <a:extLst>
                <a:ext uri="{FF2B5EF4-FFF2-40B4-BE49-F238E27FC236}">
                  <a16:creationId xmlns:a16="http://schemas.microsoft.com/office/drawing/2014/main" id="{75E24083-4545-4E82-92FB-F94F929C4C6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787" y="1301974"/>
              <a:ext cx="1433718" cy="605268"/>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3">
            <a:extLst>
              <a:ext uri="{FF2B5EF4-FFF2-40B4-BE49-F238E27FC236}">
                <a16:creationId xmlns:a16="http://schemas.microsoft.com/office/drawing/2014/main" id="{42292BDF-796C-4C8F-BE4A-A0FABC4B9E38}"/>
              </a:ext>
            </a:extLst>
          </p:cNvPr>
          <p:cNvSpPr>
            <a:spLocks noGrp="1"/>
          </p:cNvSpPr>
          <p:nvPr>
            <p:ph type="ftr" sz="quarter" idx="11"/>
          </p:nvPr>
        </p:nvSpPr>
        <p:spPr>
          <a:xfrm>
            <a:off x="881550" y="6425413"/>
            <a:ext cx="6672865" cy="365125"/>
          </a:xfrm>
        </p:spPr>
        <p:txBody>
          <a:bodyPr/>
          <a:lstStyle/>
          <a:p>
            <a:r>
              <a:rPr lang="en-US"/>
              <a:t>RAPID + TCT 2023</a:t>
            </a:r>
            <a:endParaRPr lang="en-US" dirty="0"/>
          </a:p>
        </p:txBody>
      </p:sp>
      <p:sp>
        <p:nvSpPr>
          <p:cNvPr id="5" name="Slide Number Placeholder 4">
            <a:extLst>
              <a:ext uri="{FF2B5EF4-FFF2-40B4-BE49-F238E27FC236}">
                <a16:creationId xmlns:a16="http://schemas.microsoft.com/office/drawing/2014/main" id="{ACAB67F9-C00B-4987-842C-C1E16292D6BA}"/>
              </a:ext>
            </a:extLst>
          </p:cNvPr>
          <p:cNvSpPr>
            <a:spLocks noGrp="1"/>
          </p:cNvSpPr>
          <p:nvPr>
            <p:ph type="sldNum" sz="quarter" idx="12"/>
          </p:nvPr>
        </p:nvSpPr>
        <p:spPr>
          <a:xfrm>
            <a:off x="10601442" y="6425412"/>
            <a:ext cx="753545" cy="365125"/>
          </a:xfrm>
        </p:spPr>
        <p:txBody>
          <a:bodyPr/>
          <a:lstStyle/>
          <a:p>
            <a:fld id="{D678B743-A83A-47E3-B490-1AF6C50E888E}" type="slidenum">
              <a:rPr lang="en-US" smtClean="0"/>
              <a:t>8</a:t>
            </a:fld>
            <a:endParaRPr lang="en-US" dirty="0"/>
          </a:p>
        </p:txBody>
      </p:sp>
      <p:graphicFrame>
        <p:nvGraphicFramePr>
          <p:cNvPr id="8" name="Table 7">
            <a:extLst>
              <a:ext uri="{FF2B5EF4-FFF2-40B4-BE49-F238E27FC236}">
                <a16:creationId xmlns:a16="http://schemas.microsoft.com/office/drawing/2014/main" id="{F0742152-762D-4849-8A60-140EE4912974}"/>
              </a:ext>
            </a:extLst>
          </p:cNvPr>
          <p:cNvGraphicFramePr>
            <a:graphicFrameLocks noGrp="1"/>
          </p:cNvGraphicFramePr>
          <p:nvPr/>
        </p:nvGraphicFramePr>
        <p:xfrm>
          <a:off x="856459" y="2313783"/>
          <a:ext cx="2717800" cy="1571626"/>
        </p:xfrm>
        <a:graphic>
          <a:graphicData uri="http://schemas.openxmlformats.org/drawingml/2006/table">
            <a:tbl>
              <a:tblPr/>
              <a:tblGrid>
                <a:gridCol w="1315987">
                  <a:extLst>
                    <a:ext uri="{9D8B030D-6E8A-4147-A177-3AD203B41FA5}">
                      <a16:colId xmlns:a16="http://schemas.microsoft.com/office/drawing/2014/main" val="2075925365"/>
                    </a:ext>
                  </a:extLst>
                </a:gridCol>
                <a:gridCol w="1401813">
                  <a:extLst>
                    <a:ext uri="{9D8B030D-6E8A-4147-A177-3AD203B41FA5}">
                      <a16:colId xmlns:a16="http://schemas.microsoft.com/office/drawing/2014/main" val="2326499104"/>
                    </a:ext>
                  </a:extLst>
                </a:gridCol>
              </a:tblGrid>
              <a:tr h="270970">
                <a:tc gridSpan="2">
                  <a:txBody>
                    <a:bodyPr/>
                    <a:lstStyle/>
                    <a:p>
                      <a:pPr algn="ctr" fontAlgn="b"/>
                      <a:r>
                        <a:rPr lang="en-US" sz="1100" b="1" i="0" u="none" strike="noStrike">
                          <a:solidFill>
                            <a:srgbClr val="000000"/>
                          </a:solidFill>
                          <a:effectLst/>
                          <a:latin typeface="Calibri" panose="020F0502020204030204" pitchFamily="34" charset="0"/>
                        </a:rPr>
                        <a:t>Compression Test Top Load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3923856214"/>
                  </a:ext>
                </a:extLst>
              </a:tr>
              <a:tr h="216776">
                <a:tc>
                  <a:txBody>
                    <a:bodyPr/>
                    <a:lstStyle/>
                    <a:p>
                      <a:pPr algn="l" fontAlgn="b"/>
                      <a:r>
                        <a:rPr lang="en-US" sz="1100" b="0" i="0" u="none" strike="noStrike">
                          <a:solidFill>
                            <a:srgbClr val="000000"/>
                          </a:solidFill>
                          <a:effectLst/>
                          <a:latin typeface="Calibri" panose="020F0502020204030204" pitchFamily="34" charset="0"/>
                        </a:rPr>
                        <a:t>Specimen Label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Maximum Load (lbf)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16444182"/>
                  </a:ext>
                </a:extLst>
              </a:tr>
              <a:tr h="216776">
                <a:tc>
                  <a:txBody>
                    <a:bodyPr/>
                    <a:lstStyle/>
                    <a:p>
                      <a:pPr algn="l" fontAlgn="b"/>
                      <a:r>
                        <a:rPr lang="en-US" sz="1100" b="0" i="0" u="none" strike="noStrike">
                          <a:solidFill>
                            <a:srgbClr val="000000"/>
                          </a:solidFill>
                          <a:effectLst/>
                          <a:latin typeface="Calibri" panose="020F0502020204030204" pitchFamily="34" charset="0"/>
                        </a:rPr>
                        <a:t>Coupon 1 Top Load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180.69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32636317"/>
                  </a:ext>
                </a:extLst>
              </a:tr>
              <a:tr h="216776">
                <a:tc>
                  <a:txBody>
                    <a:bodyPr/>
                    <a:lstStyle/>
                    <a:p>
                      <a:pPr algn="l" fontAlgn="b"/>
                      <a:r>
                        <a:rPr lang="en-US" sz="1100" b="0" i="0" u="none" strike="noStrike">
                          <a:solidFill>
                            <a:srgbClr val="000000"/>
                          </a:solidFill>
                          <a:effectLst/>
                          <a:latin typeface="Calibri" panose="020F0502020204030204" pitchFamily="34" charset="0"/>
                        </a:rPr>
                        <a:t>Coupon 2 Top Load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198.63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44592531"/>
                  </a:ext>
                </a:extLst>
              </a:tr>
              <a:tr h="216776">
                <a:tc>
                  <a:txBody>
                    <a:bodyPr/>
                    <a:lstStyle/>
                    <a:p>
                      <a:pPr algn="l" fontAlgn="b"/>
                      <a:r>
                        <a:rPr lang="en-US" sz="1100" b="0" i="0" u="none" strike="noStrike">
                          <a:solidFill>
                            <a:srgbClr val="000000"/>
                          </a:solidFill>
                          <a:effectLst/>
                          <a:latin typeface="Calibri" panose="020F0502020204030204" pitchFamily="34" charset="0"/>
                        </a:rPr>
                        <a:t>Coupon 3 Top Load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143.30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26225319"/>
                  </a:ext>
                </a:extLst>
              </a:tr>
              <a:tr h="216776">
                <a:tc>
                  <a:txBody>
                    <a:bodyPr/>
                    <a:lstStyle/>
                    <a:p>
                      <a:pPr algn="l" fontAlgn="b"/>
                      <a:r>
                        <a:rPr lang="en-US" sz="1100" b="0" i="0" u="none" strike="noStrike">
                          <a:solidFill>
                            <a:srgbClr val="000000"/>
                          </a:solidFill>
                          <a:effectLst/>
                          <a:latin typeface="Calibri" panose="020F0502020204030204" pitchFamily="34" charset="0"/>
                        </a:rPr>
                        <a:t>Coupon 4 Top Load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150.07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99068160"/>
                  </a:ext>
                </a:extLst>
              </a:tr>
              <a:tr h="216776">
                <a:tc>
                  <a:txBody>
                    <a:bodyPr/>
                    <a:lstStyle/>
                    <a:p>
                      <a:pPr algn="l" fontAlgn="b"/>
                      <a:r>
                        <a:rPr lang="en-US" sz="1100" b="0" i="0" u="none" strike="noStrike">
                          <a:solidFill>
                            <a:srgbClr val="000000"/>
                          </a:solidFill>
                          <a:effectLst/>
                          <a:latin typeface="Calibri" panose="020F0502020204030204" pitchFamily="34" charset="0"/>
                        </a:rPr>
                        <a:t>Mean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dirty="0">
                          <a:solidFill>
                            <a:srgbClr val="000000"/>
                          </a:solidFill>
                          <a:effectLst/>
                          <a:latin typeface="Calibri" panose="020F0502020204030204" pitchFamily="34" charset="0"/>
                        </a:rPr>
                        <a:t>168.17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11927273"/>
                  </a:ext>
                </a:extLst>
              </a:tr>
            </a:tbl>
          </a:graphicData>
        </a:graphic>
      </p:graphicFrame>
      <p:graphicFrame>
        <p:nvGraphicFramePr>
          <p:cNvPr id="9" name="Table 8">
            <a:extLst>
              <a:ext uri="{FF2B5EF4-FFF2-40B4-BE49-F238E27FC236}">
                <a16:creationId xmlns:a16="http://schemas.microsoft.com/office/drawing/2014/main" id="{5A9A1F79-E57C-4959-A9CA-FE24773B665E}"/>
              </a:ext>
            </a:extLst>
          </p:cNvPr>
          <p:cNvGraphicFramePr>
            <a:graphicFrameLocks noGrp="1"/>
          </p:cNvGraphicFramePr>
          <p:nvPr/>
        </p:nvGraphicFramePr>
        <p:xfrm>
          <a:off x="3726486" y="2313783"/>
          <a:ext cx="2806700" cy="1571625"/>
        </p:xfrm>
        <a:graphic>
          <a:graphicData uri="http://schemas.openxmlformats.org/drawingml/2006/table">
            <a:tbl>
              <a:tblPr/>
              <a:tblGrid>
                <a:gridCol w="1408107">
                  <a:extLst>
                    <a:ext uri="{9D8B030D-6E8A-4147-A177-3AD203B41FA5}">
                      <a16:colId xmlns:a16="http://schemas.microsoft.com/office/drawing/2014/main" val="2859534503"/>
                    </a:ext>
                  </a:extLst>
                </a:gridCol>
                <a:gridCol w="1398593">
                  <a:extLst>
                    <a:ext uri="{9D8B030D-6E8A-4147-A177-3AD203B41FA5}">
                      <a16:colId xmlns:a16="http://schemas.microsoft.com/office/drawing/2014/main" val="1888282815"/>
                    </a:ext>
                  </a:extLst>
                </a:gridCol>
              </a:tblGrid>
              <a:tr h="238125">
                <a:tc gridSpan="2">
                  <a:txBody>
                    <a:bodyPr/>
                    <a:lstStyle/>
                    <a:p>
                      <a:pPr algn="ctr" fontAlgn="b"/>
                      <a:r>
                        <a:rPr lang="en-US" sz="1100" b="1" i="0" u="none" strike="noStrike">
                          <a:solidFill>
                            <a:srgbClr val="000000"/>
                          </a:solidFill>
                          <a:effectLst/>
                          <a:latin typeface="Calibri" panose="020F0502020204030204" pitchFamily="34" charset="0"/>
                        </a:rPr>
                        <a:t>Compression Test Side Load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1453869015"/>
                  </a:ext>
                </a:extLst>
              </a:tr>
              <a:tr h="190500">
                <a:tc>
                  <a:txBody>
                    <a:bodyPr/>
                    <a:lstStyle/>
                    <a:p>
                      <a:pPr algn="l" fontAlgn="b"/>
                      <a:r>
                        <a:rPr lang="en-US" sz="1100" b="0" i="0" u="none" strike="noStrike">
                          <a:solidFill>
                            <a:srgbClr val="000000"/>
                          </a:solidFill>
                          <a:effectLst/>
                          <a:latin typeface="Calibri" panose="020F0502020204030204" pitchFamily="34" charset="0"/>
                        </a:rPr>
                        <a:t>Specimen Label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Maximum Load (lbf)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03520390"/>
                  </a:ext>
                </a:extLst>
              </a:tr>
              <a:tr h="190500">
                <a:tc>
                  <a:txBody>
                    <a:bodyPr/>
                    <a:lstStyle/>
                    <a:p>
                      <a:pPr algn="l" fontAlgn="b"/>
                      <a:r>
                        <a:rPr lang="en-US" sz="1100" b="0" i="0" u="none" strike="noStrike">
                          <a:solidFill>
                            <a:srgbClr val="000000"/>
                          </a:solidFill>
                          <a:effectLst/>
                          <a:latin typeface="Calibri" panose="020F0502020204030204" pitchFamily="34" charset="0"/>
                        </a:rPr>
                        <a:t>Coupon 1 Side Load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86.71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30484286"/>
                  </a:ext>
                </a:extLst>
              </a:tr>
              <a:tr h="190500">
                <a:tc>
                  <a:txBody>
                    <a:bodyPr/>
                    <a:lstStyle/>
                    <a:p>
                      <a:pPr algn="l" fontAlgn="b"/>
                      <a:r>
                        <a:rPr lang="en-US" sz="1100" b="0" i="0" u="none" strike="noStrike">
                          <a:solidFill>
                            <a:srgbClr val="000000"/>
                          </a:solidFill>
                          <a:effectLst/>
                          <a:latin typeface="Calibri" panose="020F0502020204030204" pitchFamily="34" charset="0"/>
                        </a:rPr>
                        <a:t>Coupon 2 Side Load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99.80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20183802"/>
                  </a:ext>
                </a:extLst>
              </a:tr>
              <a:tr h="190500">
                <a:tc>
                  <a:txBody>
                    <a:bodyPr/>
                    <a:lstStyle/>
                    <a:p>
                      <a:pPr algn="l" fontAlgn="b"/>
                      <a:r>
                        <a:rPr lang="en-US" sz="1100" b="0" i="0" u="none" strike="noStrike">
                          <a:solidFill>
                            <a:srgbClr val="000000"/>
                          </a:solidFill>
                          <a:effectLst/>
                          <a:latin typeface="Calibri" panose="020F0502020204030204" pitchFamily="34" charset="0"/>
                        </a:rPr>
                        <a:t>Coupon 3 Side Load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95.76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09630495"/>
                  </a:ext>
                </a:extLst>
              </a:tr>
              <a:tr h="190500">
                <a:tc>
                  <a:txBody>
                    <a:bodyPr/>
                    <a:lstStyle/>
                    <a:p>
                      <a:pPr algn="l" fontAlgn="b"/>
                      <a:r>
                        <a:rPr lang="en-US" sz="1100" b="0" i="0" u="none" strike="noStrike">
                          <a:solidFill>
                            <a:srgbClr val="000000"/>
                          </a:solidFill>
                          <a:effectLst/>
                          <a:latin typeface="Calibri" panose="020F0502020204030204" pitchFamily="34" charset="0"/>
                        </a:rPr>
                        <a:t>Coupon 4 Side Load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103.37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79481879"/>
                  </a:ext>
                </a:extLst>
              </a:tr>
              <a:tr h="190500">
                <a:tc>
                  <a:txBody>
                    <a:bodyPr/>
                    <a:lstStyle/>
                    <a:p>
                      <a:pPr algn="l" fontAlgn="b"/>
                      <a:r>
                        <a:rPr lang="en-US" sz="1100" b="0" i="0" u="none" strike="noStrike">
                          <a:solidFill>
                            <a:srgbClr val="000000"/>
                          </a:solidFill>
                          <a:effectLst/>
                          <a:latin typeface="Calibri" panose="020F0502020204030204" pitchFamily="34" charset="0"/>
                        </a:rPr>
                        <a:t>Coupon 5 Side Load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92.15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69849615"/>
                  </a:ext>
                </a:extLst>
              </a:tr>
              <a:tr h="190500">
                <a:tc>
                  <a:txBody>
                    <a:bodyPr/>
                    <a:lstStyle/>
                    <a:p>
                      <a:pPr algn="l" fontAlgn="b"/>
                      <a:r>
                        <a:rPr lang="en-US" sz="1100" b="0" i="0" u="none" strike="noStrike" dirty="0">
                          <a:solidFill>
                            <a:srgbClr val="000000"/>
                          </a:solidFill>
                          <a:effectLst/>
                          <a:latin typeface="Calibri" panose="020F0502020204030204" pitchFamily="34" charset="0"/>
                        </a:rPr>
                        <a:t>Mean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dirty="0">
                          <a:solidFill>
                            <a:srgbClr val="000000"/>
                          </a:solidFill>
                          <a:effectLst/>
                          <a:latin typeface="Calibri" panose="020F0502020204030204" pitchFamily="34" charset="0"/>
                        </a:rPr>
                        <a:t>96.41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696684120"/>
                  </a:ext>
                </a:extLst>
              </a:tr>
            </a:tbl>
          </a:graphicData>
        </a:graphic>
      </p:graphicFrame>
      <p:pic>
        <p:nvPicPr>
          <p:cNvPr id="7" name="Picture 6" descr="A picture containing indoor, cup, kitchen appliance&#10;&#10;Description automatically generated">
            <a:extLst>
              <a:ext uri="{FF2B5EF4-FFF2-40B4-BE49-F238E27FC236}">
                <a16:creationId xmlns:a16="http://schemas.microsoft.com/office/drawing/2014/main" id="{77BCC87C-38E4-4419-901E-A20FAC78FC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479" y="4058939"/>
            <a:ext cx="1823090" cy="1817728"/>
          </a:xfrm>
          <a:prstGeom prst="rect">
            <a:avLst/>
          </a:prstGeom>
        </p:spPr>
      </p:pic>
      <p:pic>
        <p:nvPicPr>
          <p:cNvPr id="13" name="Picture 12" descr="A picture containing indoor, wooden&#10;&#10;Description automatically generated">
            <a:extLst>
              <a:ext uri="{FF2B5EF4-FFF2-40B4-BE49-F238E27FC236}">
                <a16:creationId xmlns:a16="http://schemas.microsoft.com/office/drawing/2014/main" id="{79B45E0C-FDBC-4659-A8B8-8F1746DA1105}"/>
              </a:ext>
            </a:extLst>
          </p:cNvPr>
          <p:cNvPicPr>
            <a:picLocks noChangeAspect="1"/>
          </p:cNvPicPr>
          <p:nvPr/>
        </p:nvPicPr>
        <p:blipFill rotWithShape="1">
          <a:blip r:embed="rId5">
            <a:extLst>
              <a:ext uri="{28A0092B-C50C-407E-A947-70E740481C1C}">
                <a14:useLocalDpi xmlns:a14="http://schemas.microsoft.com/office/drawing/2010/main" val="0"/>
              </a:ext>
            </a:extLst>
          </a:blip>
          <a:srcRect l="16618" r="16199"/>
          <a:stretch/>
        </p:blipFill>
        <p:spPr>
          <a:xfrm>
            <a:off x="1812758" y="4058939"/>
            <a:ext cx="1628274" cy="1817728"/>
          </a:xfrm>
          <a:prstGeom prst="rect">
            <a:avLst/>
          </a:prstGeom>
        </p:spPr>
      </p:pic>
      <p:pic>
        <p:nvPicPr>
          <p:cNvPr id="15" name="Picture 14" descr="A picture containing wall, indoor, kitchen appliance&#10;&#10;Description automatically generated">
            <a:extLst>
              <a:ext uri="{FF2B5EF4-FFF2-40B4-BE49-F238E27FC236}">
                <a16:creationId xmlns:a16="http://schemas.microsoft.com/office/drawing/2014/main" id="{76B5441A-8A78-4C75-B101-78472D00DC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4259" y="4058939"/>
            <a:ext cx="1884456" cy="1813588"/>
          </a:xfrm>
          <a:prstGeom prst="rect">
            <a:avLst/>
          </a:prstGeom>
        </p:spPr>
      </p:pic>
      <p:pic>
        <p:nvPicPr>
          <p:cNvPr id="17" name="Picture 16" descr="A picture containing indoor, pan&#10;&#10;Description automatically generated">
            <a:extLst>
              <a:ext uri="{FF2B5EF4-FFF2-40B4-BE49-F238E27FC236}">
                <a16:creationId xmlns:a16="http://schemas.microsoft.com/office/drawing/2014/main" id="{BCB619F6-7BF4-4408-941D-1CB452FA6A2D}"/>
              </a:ext>
            </a:extLst>
          </p:cNvPr>
          <p:cNvPicPr>
            <a:picLocks noChangeAspect="1"/>
          </p:cNvPicPr>
          <p:nvPr/>
        </p:nvPicPr>
        <p:blipFill rotWithShape="1">
          <a:blip r:embed="rId7">
            <a:extLst>
              <a:ext uri="{28A0092B-C50C-407E-A947-70E740481C1C}">
                <a14:useLocalDpi xmlns:a14="http://schemas.microsoft.com/office/drawing/2010/main" val="0"/>
              </a:ext>
            </a:extLst>
          </a:blip>
          <a:srcRect l="21518" r="14643"/>
          <a:stretch/>
        </p:blipFill>
        <p:spPr>
          <a:xfrm>
            <a:off x="5315213" y="4054799"/>
            <a:ext cx="1547215" cy="1817728"/>
          </a:xfrm>
          <a:prstGeom prst="rect">
            <a:avLst/>
          </a:prstGeom>
        </p:spPr>
      </p:pic>
      <p:pic>
        <p:nvPicPr>
          <p:cNvPr id="22" name="Picture 21">
            <a:extLst>
              <a:ext uri="{FF2B5EF4-FFF2-40B4-BE49-F238E27FC236}">
                <a16:creationId xmlns:a16="http://schemas.microsoft.com/office/drawing/2014/main" id="{9847B40D-55F3-4920-B9B7-C0AB2FEADF73}"/>
              </a:ext>
            </a:extLst>
          </p:cNvPr>
          <p:cNvPicPr>
            <a:picLocks noChangeAspect="1"/>
          </p:cNvPicPr>
          <p:nvPr/>
        </p:nvPicPr>
        <p:blipFill>
          <a:blip r:embed="rId8"/>
          <a:stretch>
            <a:fillRect/>
          </a:stretch>
        </p:blipFill>
        <p:spPr>
          <a:xfrm>
            <a:off x="7139435" y="1553106"/>
            <a:ext cx="4133446" cy="4816257"/>
          </a:xfrm>
          <a:prstGeom prst="rect">
            <a:avLst/>
          </a:prstGeom>
        </p:spPr>
      </p:pic>
      <p:sp>
        <p:nvSpPr>
          <p:cNvPr id="19" name="TextBox 18">
            <a:extLst>
              <a:ext uri="{FF2B5EF4-FFF2-40B4-BE49-F238E27FC236}">
                <a16:creationId xmlns:a16="http://schemas.microsoft.com/office/drawing/2014/main" id="{49451D49-02AD-4D59-B568-4CF26F8A9222}"/>
              </a:ext>
            </a:extLst>
          </p:cNvPr>
          <p:cNvSpPr txBox="1"/>
          <p:nvPr/>
        </p:nvSpPr>
        <p:spPr>
          <a:xfrm>
            <a:off x="7518445" y="6492558"/>
            <a:ext cx="3375425" cy="230832"/>
          </a:xfrm>
          <a:prstGeom prst="rect">
            <a:avLst/>
          </a:prstGeom>
          <a:noFill/>
        </p:spPr>
        <p:txBody>
          <a:bodyPr wrap="square" rtlCol="0">
            <a:spAutoFit/>
          </a:bodyPr>
          <a:lstStyle/>
          <a:p>
            <a:pPr algn="ctr"/>
            <a:r>
              <a:rPr lang="en-US" sz="900" dirty="0"/>
              <a:t>Test was conducted by Goddard Space Flight Center Code 541</a:t>
            </a:r>
          </a:p>
        </p:txBody>
      </p:sp>
    </p:spTree>
    <p:extLst>
      <p:ext uri="{BB962C8B-B14F-4D97-AF65-F5344CB8AC3E}">
        <p14:creationId xmlns:p14="http://schemas.microsoft.com/office/powerpoint/2010/main" val="1761013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3C202-13A9-43CC-A90E-39F568B25F88}"/>
              </a:ext>
            </a:extLst>
          </p:cNvPr>
          <p:cNvSpPr>
            <a:spLocks noGrp="1"/>
          </p:cNvSpPr>
          <p:nvPr>
            <p:ph type="title"/>
          </p:nvPr>
        </p:nvSpPr>
        <p:spPr>
          <a:xfrm>
            <a:off x="919119" y="280525"/>
            <a:ext cx="10353762" cy="970450"/>
          </a:xfrm>
        </p:spPr>
        <p:txBody>
          <a:bodyPr/>
          <a:lstStyle/>
          <a:p>
            <a:r>
              <a:rPr lang="en-US" dirty="0"/>
              <a:t>Lattice Compression Testing</a:t>
            </a:r>
          </a:p>
        </p:txBody>
      </p:sp>
      <p:sp>
        <p:nvSpPr>
          <p:cNvPr id="3" name="Content Placeholder 2">
            <a:extLst>
              <a:ext uri="{FF2B5EF4-FFF2-40B4-BE49-F238E27FC236}">
                <a16:creationId xmlns:a16="http://schemas.microsoft.com/office/drawing/2014/main" id="{AFA1A566-F4A3-4E5D-8A67-6BD21D7D28CD}"/>
              </a:ext>
            </a:extLst>
          </p:cNvPr>
          <p:cNvSpPr>
            <a:spLocks noGrp="1"/>
          </p:cNvSpPr>
          <p:nvPr>
            <p:ph sz="half" idx="1"/>
          </p:nvPr>
        </p:nvSpPr>
        <p:spPr>
          <a:xfrm>
            <a:off x="838219" y="1489911"/>
            <a:ext cx="5959600" cy="1517124"/>
          </a:xfrm>
        </p:spPr>
        <p:txBody>
          <a:bodyPr>
            <a:normAutofit/>
          </a:bodyPr>
          <a:lstStyle/>
          <a:p>
            <a:r>
              <a:rPr lang="en-US" dirty="0"/>
              <a:t>Material: Rigid 10K</a:t>
            </a:r>
          </a:p>
          <a:p>
            <a:r>
              <a:rPr lang="en-US" dirty="0"/>
              <a:t>Cube lattice structures electroplated with 183 µm of Cu &amp; Ni were testing for compression strength </a:t>
            </a:r>
          </a:p>
          <a:p>
            <a:endParaRPr lang="en-US" dirty="0"/>
          </a:p>
        </p:txBody>
      </p:sp>
      <p:sp>
        <p:nvSpPr>
          <p:cNvPr id="12" name="TextBox 11">
            <a:extLst>
              <a:ext uri="{FF2B5EF4-FFF2-40B4-BE49-F238E27FC236}">
                <a16:creationId xmlns:a16="http://schemas.microsoft.com/office/drawing/2014/main" id="{7CB668A7-B8BF-4CFD-8AF7-059499AE1C02}"/>
              </a:ext>
            </a:extLst>
          </p:cNvPr>
          <p:cNvSpPr txBox="1"/>
          <p:nvPr/>
        </p:nvSpPr>
        <p:spPr>
          <a:xfrm>
            <a:off x="760903" y="6111318"/>
            <a:ext cx="2909512" cy="369332"/>
          </a:xfrm>
          <a:prstGeom prst="rect">
            <a:avLst/>
          </a:prstGeom>
          <a:noFill/>
        </p:spPr>
        <p:txBody>
          <a:bodyPr wrap="square" rtlCol="0">
            <a:spAutoFit/>
          </a:bodyPr>
          <a:lstStyle/>
          <a:p>
            <a:pPr algn="ctr"/>
            <a:r>
              <a:rPr lang="en-US" sz="900" dirty="0"/>
              <a:t>Pre-test lattice compression sample (left) and post-test samples (right) that were loaded from the top</a:t>
            </a:r>
          </a:p>
        </p:txBody>
      </p:sp>
      <p:pic>
        <p:nvPicPr>
          <p:cNvPr id="18" name="Picture 17">
            <a:extLst>
              <a:ext uri="{FF2B5EF4-FFF2-40B4-BE49-F238E27FC236}">
                <a16:creationId xmlns:a16="http://schemas.microsoft.com/office/drawing/2014/main" id="{0D73D7B7-6AAA-4AB1-85BB-F6335D2F3497}"/>
              </a:ext>
            </a:extLst>
          </p:cNvPr>
          <p:cNvPicPr>
            <a:picLocks noChangeAspect="1"/>
          </p:cNvPicPr>
          <p:nvPr/>
        </p:nvPicPr>
        <p:blipFill rotWithShape="1">
          <a:blip r:embed="rId3">
            <a:extLst>
              <a:ext uri="{28A0092B-C50C-407E-A947-70E740481C1C}">
                <a14:useLocalDpi xmlns:a14="http://schemas.microsoft.com/office/drawing/2010/main" val="0"/>
              </a:ext>
            </a:extLst>
          </a:blip>
          <a:srcRect l="31925" t="12005" b="24809"/>
          <a:stretch/>
        </p:blipFill>
        <p:spPr>
          <a:xfrm rot="10800000">
            <a:off x="3941149" y="4491788"/>
            <a:ext cx="2377369" cy="1654988"/>
          </a:xfrm>
          <a:prstGeom prst="rect">
            <a:avLst/>
          </a:prstGeom>
        </p:spPr>
      </p:pic>
      <p:pic>
        <p:nvPicPr>
          <p:cNvPr id="20" name="Picture 19">
            <a:extLst>
              <a:ext uri="{FF2B5EF4-FFF2-40B4-BE49-F238E27FC236}">
                <a16:creationId xmlns:a16="http://schemas.microsoft.com/office/drawing/2014/main" id="{7A675034-2F41-4709-BCE6-3098529D3554}"/>
              </a:ext>
            </a:extLst>
          </p:cNvPr>
          <p:cNvPicPr>
            <a:picLocks noChangeAspect="1"/>
          </p:cNvPicPr>
          <p:nvPr/>
        </p:nvPicPr>
        <p:blipFill rotWithShape="1">
          <a:blip r:embed="rId4">
            <a:extLst>
              <a:ext uri="{28A0092B-C50C-407E-A947-70E740481C1C}">
                <a14:useLocalDpi xmlns:a14="http://schemas.microsoft.com/office/drawing/2010/main" val="0"/>
              </a:ext>
            </a:extLst>
          </a:blip>
          <a:srcRect b="17299"/>
          <a:stretch/>
        </p:blipFill>
        <p:spPr>
          <a:xfrm rot="10800000">
            <a:off x="871494" y="4491788"/>
            <a:ext cx="2668218" cy="1654987"/>
          </a:xfrm>
          <a:prstGeom prst="rect">
            <a:avLst/>
          </a:prstGeom>
        </p:spPr>
      </p:pic>
      <p:sp>
        <p:nvSpPr>
          <p:cNvPr id="24" name="TextBox 23">
            <a:extLst>
              <a:ext uri="{FF2B5EF4-FFF2-40B4-BE49-F238E27FC236}">
                <a16:creationId xmlns:a16="http://schemas.microsoft.com/office/drawing/2014/main" id="{EF403505-9796-42D1-B5ED-C11F426673C1}"/>
              </a:ext>
            </a:extLst>
          </p:cNvPr>
          <p:cNvSpPr txBox="1"/>
          <p:nvPr/>
        </p:nvSpPr>
        <p:spPr>
          <a:xfrm>
            <a:off x="3675079" y="6107664"/>
            <a:ext cx="2909512" cy="369332"/>
          </a:xfrm>
          <a:prstGeom prst="rect">
            <a:avLst/>
          </a:prstGeom>
          <a:noFill/>
        </p:spPr>
        <p:txBody>
          <a:bodyPr wrap="square" rtlCol="0">
            <a:spAutoFit/>
          </a:bodyPr>
          <a:lstStyle/>
          <a:p>
            <a:pPr algn="ctr"/>
            <a:r>
              <a:rPr lang="en-US" sz="900" dirty="0"/>
              <a:t>Pre-test lattice compression sample (left) and post-test samples (right) that were loaded from the side</a:t>
            </a:r>
          </a:p>
        </p:txBody>
      </p:sp>
      <p:graphicFrame>
        <p:nvGraphicFramePr>
          <p:cNvPr id="25" name="Table 24">
            <a:extLst>
              <a:ext uri="{FF2B5EF4-FFF2-40B4-BE49-F238E27FC236}">
                <a16:creationId xmlns:a16="http://schemas.microsoft.com/office/drawing/2014/main" id="{C8CB9219-57E4-40D1-8F34-F45D5F92E01E}"/>
              </a:ext>
            </a:extLst>
          </p:cNvPr>
          <p:cNvGraphicFramePr>
            <a:graphicFrameLocks noGrp="1"/>
          </p:cNvGraphicFramePr>
          <p:nvPr>
            <p:extLst>
              <p:ext uri="{D42A27DB-BD31-4B8C-83A1-F6EECF244321}">
                <p14:modId xmlns:p14="http://schemas.microsoft.com/office/powerpoint/2010/main" val="647814756"/>
              </p:ext>
            </p:extLst>
          </p:nvPr>
        </p:nvGraphicFramePr>
        <p:xfrm>
          <a:off x="919119" y="2889653"/>
          <a:ext cx="2653639" cy="1533822"/>
        </p:xfrm>
        <a:graphic>
          <a:graphicData uri="http://schemas.openxmlformats.org/drawingml/2006/table">
            <a:tbl>
              <a:tblPr/>
              <a:tblGrid>
                <a:gridCol w="1146634">
                  <a:extLst>
                    <a:ext uri="{9D8B030D-6E8A-4147-A177-3AD203B41FA5}">
                      <a16:colId xmlns:a16="http://schemas.microsoft.com/office/drawing/2014/main" val="3127584928"/>
                    </a:ext>
                  </a:extLst>
                </a:gridCol>
                <a:gridCol w="1507005">
                  <a:extLst>
                    <a:ext uri="{9D8B030D-6E8A-4147-A177-3AD203B41FA5}">
                      <a16:colId xmlns:a16="http://schemas.microsoft.com/office/drawing/2014/main" val="1813142036"/>
                    </a:ext>
                  </a:extLst>
                </a:gridCol>
              </a:tblGrid>
              <a:tr h="255637">
                <a:tc gridSpan="2">
                  <a:txBody>
                    <a:bodyPr/>
                    <a:lstStyle/>
                    <a:p>
                      <a:pPr algn="ctr" fontAlgn="b"/>
                      <a:r>
                        <a:rPr lang="en-US" sz="1400" b="1" i="0" u="none" strike="noStrike" dirty="0">
                          <a:solidFill>
                            <a:srgbClr val="000000"/>
                          </a:solidFill>
                          <a:effectLst/>
                          <a:latin typeface="Calibri" panose="020F0502020204030204" pitchFamily="34" charset="0"/>
                        </a:rPr>
                        <a:t>Compression Test Top Load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2980309235"/>
                  </a:ext>
                </a:extLst>
              </a:tr>
              <a:tr h="255637">
                <a:tc>
                  <a:txBody>
                    <a:bodyPr/>
                    <a:lstStyle/>
                    <a:p>
                      <a:pPr algn="l" fontAlgn="b"/>
                      <a:r>
                        <a:rPr lang="en-US" sz="1100" b="0" i="0" u="none" strike="noStrike" dirty="0">
                          <a:solidFill>
                            <a:srgbClr val="000000"/>
                          </a:solidFill>
                          <a:effectLst/>
                          <a:latin typeface="Calibri" panose="020F0502020204030204" pitchFamily="34" charset="0"/>
                        </a:rPr>
                        <a:t>Specimen label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dirty="0">
                          <a:solidFill>
                            <a:srgbClr val="000000"/>
                          </a:solidFill>
                          <a:effectLst/>
                          <a:latin typeface="Calibri" panose="020F0502020204030204" pitchFamily="34" charset="0"/>
                        </a:rPr>
                        <a:t>Maximum Load (lbf)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11136239"/>
                  </a:ext>
                </a:extLst>
              </a:tr>
              <a:tr h="255637">
                <a:tc>
                  <a:txBody>
                    <a:bodyPr/>
                    <a:lstStyle/>
                    <a:p>
                      <a:pPr algn="l" fontAlgn="b"/>
                      <a:r>
                        <a:rPr lang="en-US" sz="1100" b="0" i="0" u="none" strike="noStrike" dirty="0">
                          <a:solidFill>
                            <a:srgbClr val="000000"/>
                          </a:solidFill>
                          <a:effectLst/>
                          <a:latin typeface="Calibri" panose="020F0502020204030204" pitchFamily="34" charset="0"/>
                        </a:rPr>
                        <a:t>Coupon1 Top Load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dirty="0">
                          <a:solidFill>
                            <a:srgbClr val="000000"/>
                          </a:solidFill>
                          <a:effectLst/>
                          <a:latin typeface="Calibri" panose="020F0502020204030204" pitchFamily="34" charset="0"/>
                        </a:rPr>
                        <a:t>2538.8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19834307"/>
                  </a:ext>
                </a:extLst>
              </a:tr>
              <a:tr h="255637">
                <a:tc>
                  <a:txBody>
                    <a:bodyPr/>
                    <a:lstStyle/>
                    <a:p>
                      <a:pPr algn="l" fontAlgn="b"/>
                      <a:r>
                        <a:rPr lang="en-US" sz="1100" b="0" i="0" u="none" strike="noStrike" dirty="0">
                          <a:solidFill>
                            <a:srgbClr val="000000"/>
                          </a:solidFill>
                          <a:effectLst/>
                          <a:latin typeface="Calibri" panose="020F0502020204030204" pitchFamily="34" charset="0"/>
                        </a:rPr>
                        <a:t>Coupon2 Top Load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dirty="0">
                          <a:solidFill>
                            <a:srgbClr val="000000"/>
                          </a:solidFill>
                          <a:effectLst/>
                          <a:latin typeface="Calibri" panose="020F0502020204030204" pitchFamily="34" charset="0"/>
                        </a:rPr>
                        <a:t>2615.4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77839757"/>
                  </a:ext>
                </a:extLst>
              </a:tr>
              <a:tr h="255637">
                <a:tc>
                  <a:txBody>
                    <a:bodyPr/>
                    <a:lstStyle/>
                    <a:p>
                      <a:pPr algn="l" fontAlgn="b"/>
                      <a:r>
                        <a:rPr lang="en-US" sz="1100" b="0" i="0" u="none" strike="noStrike" dirty="0">
                          <a:solidFill>
                            <a:srgbClr val="000000"/>
                          </a:solidFill>
                          <a:effectLst/>
                          <a:latin typeface="Calibri" panose="020F0502020204030204" pitchFamily="34" charset="0"/>
                        </a:rPr>
                        <a:t>Coupon3 Top Load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2469.7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73517382"/>
                  </a:ext>
                </a:extLst>
              </a:tr>
              <a:tr h="255637">
                <a:tc>
                  <a:txBody>
                    <a:bodyPr/>
                    <a:lstStyle/>
                    <a:p>
                      <a:pPr algn="l" fontAlgn="b"/>
                      <a:r>
                        <a:rPr lang="en-US" sz="1100" b="0" i="0" u="none" strike="noStrike">
                          <a:solidFill>
                            <a:srgbClr val="000000"/>
                          </a:solidFill>
                          <a:effectLst/>
                          <a:latin typeface="Calibri" panose="020F0502020204030204" pitchFamily="34" charset="0"/>
                        </a:rPr>
                        <a:t>Mean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dirty="0">
                          <a:solidFill>
                            <a:srgbClr val="000000"/>
                          </a:solidFill>
                          <a:effectLst/>
                          <a:latin typeface="Calibri" panose="020F0502020204030204" pitchFamily="34" charset="0"/>
                        </a:rPr>
                        <a:t>2541.3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24630942"/>
                  </a:ext>
                </a:extLst>
              </a:tr>
            </a:tbl>
          </a:graphicData>
        </a:graphic>
      </p:graphicFrame>
      <p:graphicFrame>
        <p:nvGraphicFramePr>
          <p:cNvPr id="26" name="Table 25">
            <a:extLst>
              <a:ext uri="{FF2B5EF4-FFF2-40B4-BE49-F238E27FC236}">
                <a16:creationId xmlns:a16="http://schemas.microsoft.com/office/drawing/2014/main" id="{E5F026E4-FE30-40A1-A3B8-3A02AFD0A366}"/>
              </a:ext>
            </a:extLst>
          </p:cNvPr>
          <p:cNvGraphicFramePr>
            <a:graphicFrameLocks noGrp="1"/>
          </p:cNvGraphicFramePr>
          <p:nvPr>
            <p:extLst>
              <p:ext uri="{D42A27DB-BD31-4B8C-83A1-F6EECF244321}">
                <p14:modId xmlns:p14="http://schemas.microsoft.com/office/powerpoint/2010/main" val="1434815631"/>
              </p:ext>
            </p:extLst>
          </p:nvPr>
        </p:nvGraphicFramePr>
        <p:xfrm>
          <a:off x="3818019" y="2889651"/>
          <a:ext cx="2623628" cy="1533824"/>
        </p:xfrm>
        <a:graphic>
          <a:graphicData uri="http://schemas.openxmlformats.org/drawingml/2006/table">
            <a:tbl>
              <a:tblPr/>
              <a:tblGrid>
                <a:gridCol w="1307088">
                  <a:extLst>
                    <a:ext uri="{9D8B030D-6E8A-4147-A177-3AD203B41FA5}">
                      <a16:colId xmlns:a16="http://schemas.microsoft.com/office/drawing/2014/main" val="2801373250"/>
                    </a:ext>
                  </a:extLst>
                </a:gridCol>
                <a:gridCol w="1316540">
                  <a:extLst>
                    <a:ext uri="{9D8B030D-6E8A-4147-A177-3AD203B41FA5}">
                      <a16:colId xmlns:a16="http://schemas.microsoft.com/office/drawing/2014/main" val="4241973747"/>
                    </a:ext>
                  </a:extLst>
                </a:gridCol>
              </a:tblGrid>
              <a:tr h="290854">
                <a:tc gridSpan="2">
                  <a:txBody>
                    <a:bodyPr/>
                    <a:lstStyle/>
                    <a:p>
                      <a:pPr algn="ctr" fontAlgn="b"/>
                      <a:r>
                        <a:rPr lang="en-US" sz="1400" b="1" i="0" u="none" strike="noStrike" dirty="0">
                          <a:solidFill>
                            <a:srgbClr val="000000"/>
                          </a:solidFill>
                          <a:effectLst/>
                          <a:latin typeface="Calibri" panose="020F0502020204030204" pitchFamily="34" charset="0"/>
                        </a:rPr>
                        <a:t>Compression Test Side Load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1624634470"/>
                  </a:ext>
                </a:extLst>
              </a:tr>
              <a:tr h="248594">
                <a:tc>
                  <a:txBody>
                    <a:bodyPr/>
                    <a:lstStyle/>
                    <a:p>
                      <a:pPr algn="l" fontAlgn="b"/>
                      <a:r>
                        <a:rPr lang="en-US" sz="1100" b="0" i="0" u="none" strike="noStrike">
                          <a:solidFill>
                            <a:srgbClr val="000000"/>
                          </a:solidFill>
                          <a:effectLst/>
                          <a:latin typeface="Calibri" panose="020F0502020204030204" pitchFamily="34" charset="0"/>
                        </a:rPr>
                        <a:t>Specimen label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dirty="0">
                          <a:solidFill>
                            <a:srgbClr val="000000"/>
                          </a:solidFill>
                          <a:effectLst/>
                          <a:latin typeface="Calibri" panose="020F0502020204030204" pitchFamily="34" charset="0"/>
                        </a:rPr>
                        <a:t>Maximum Load (lbf)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43649425"/>
                  </a:ext>
                </a:extLst>
              </a:tr>
              <a:tr h="248594">
                <a:tc>
                  <a:txBody>
                    <a:bodyPr/>
                    <a:lstStyle/>
                    <a:p>
                      <a:pPr algn="l" fontAlgn="b"/>
                      <a:r>
                        <a:rPr lang="en-US" sz="1100" b="0" i="0" u="none" strike="noStrike">
                          <a:solidFill>
                            <a:srgbClr val="000000"/>
                          </a:solidFill>
                          <a:effectLst/>
                          <a:latin typeface="Calibri" panose="020F0502020204030204" pitchFamily="34" charset="0"/>
                        </a:rPr>
                        <a:t>Coupon4 Side Load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893.9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97532264"/>
                  </a:ext>
                </a:extLst>
              </a:tr>
              <a:tr h="248594">
                <a:tc>
                  <a:txBody>
                    <a:bodyPr/>
                    <a:lstStyle/>
                    <a:p>
                      <a:pPr algn="l" fontAlgn="b"/>
                      <a:r>
                        <a:rPr lang="en-US" sz="1100" b="0" i="0" u="none" strike="noStrike">
                          <a:solidFill>
                            <a:srgbClr val="000000"/>
                          </a:solidFill>
                          <a:effectLst/>
                          <a:latin typeface="Calibri" panose="020F0502020204030204" pitchFamily="34" charset="0"/>
                        </a:rPr>
                        <a:t>Coupon5 Side Load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979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74316996"/>
                  </a:ext>
                </a:extLst>
              </a:tr>
              <a:tr h="248594">
                <a:tc>
                  <a:txBody>
                    <a:bodyPr/>
                    <a:lstStyle/>
                    <a:p>
                      <a:pPr algn="l" fontAlgn="b"/>
                      <a:r>
                        <a:rPr lang="en-US" sz="1100" b="0" i="0" u="none" strike="noStrike">
                          <a:solidFill>
                            <a:srgbClr val="000000"/>
                          </a:solidFill>
                          <a:effectLst/>
                          <a:latin typeface="Calibri" panose="020F0502020204030204" pitchFamily="34" charset="0"/>
                        </a:rPr>
                        <a:t>Coupon6 Side Load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100" b="0" i="0" u="none" strike="noStrike">
                          <a:solidFill>
                            <a:srgbClr val="000000"/>
                          </a:solidFill>
                          <a:effectLst/>
                          <a:latin typeface="Calibri" panose="020F0502020204030204" pitchFamily="34" charset="0"/>
                        </a:rPr>
                        <a:t>1030.3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3418307"/>
                  </a:ext>
                </a:extLst>
              </a:tr>
              <a:tr h="248594">
                <a:tc>
                  <a:txBody>
                    <a:bodyPr/>
                    <a:lstStyle/>
                    <a:p>
                      <a:pPr algn="l" fontAlgn="b"/>
                      <a:r>
                        <a:rPr lang="en-US" sz="1100" b="0" i="0" u="none" strike="noStrike">
                          <a:solidFill>
                            <a:srgbClr val="000000"/>
                          </a:solidFill>
                          <a:effectLst/>
                          <a:latin typeface="Calibri" panose="020F0502020204030204" pitchFamily="34" charset="0"/>
                        </a:rPr>
                        <a:t>Mean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100" b="0" i="0" u="none" strike="noStrike" dirty="0">
                          <a:solidFill>
                            <a:srgbClr val="000000"/>
                          </a:solidFill>
                          <a:effectLst/>
                          <a:latin typeface="Calibri" panose="020F0502020204030204" pitchFamily="34" charset="0"/>
                        </a:rPr>
                        <a:t>967.73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473954189"/>
                  </a:ext>
                </a:extLst>
              </a:tr>
            </a:tbl>
          </a:graphicData>
        </a:graphic>
      </p:graphicFrame>
      <p:cxnSp>
        <p:nvCxnSpPr>
          <p:cNvPr id="27" name="Straight Connector 26">
            <a:extLst>
              <a:ext uri="{FF2B5EF4-FFF2-40B4-BE49-F238E27FC236}">
                <a16:creationId xmlns:a16="http://schemas.microsoft.com/office/drawing/2014/main" id="{C1D6992C-827E-49C2-BE78-F1D6CCC2FB66}"/>
              </a:ext>
            </a:extLst>
          </p:cNvPr>
          <p:cNvCxnSpPr/>
          <p:nvPr/>
        </p:nvCxnSpPr>
        <p:spPr>
          <a:xfrm>
            <a:off x="1016756" y="1367580"/>
            <a:ext cx="9740102" cy="164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0D3A0E6E-C2C5-465F-BAC8-875B488C09E9}"/>
              </a:ext>
            </a:extLst>
          </p:cNvPr>
          <p:cNvGrpSpPr/>
          <p:nvPr/>
        </p:nvGrpSpPr>
        <p:grpSpPr>
          <a:xfrm>
            <a:off x="-261838" y="16479"/>
            <a:ext cx="1878228" cy="1269238"/>
            <a:chOff x="-634702" y="-42130"/>
            <a:chExt cx="2884696" cy="1949372"/>
          </a:xfrm>
        </p:grpSpPr>
        <p:pic>
          <p:nvPicPr>
            <p:cNvPr id="29" name="Picture 2" descr="Symbols of NASA | NASA">
              <a:extLst>
                <a:ext uri="{FF2B5EF4-FFF2-40B4-BE49-F238E27FC236}">
                  <a16:creationId xmlns:a16="http://schemas.microsoft.com/office/drawing/2014/main" id="{83C73E62-338B-4EBA-9B40-9F8E4635348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34702" y="-42130"/>
              <a:ext cx="2884696" cy="144234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Gsfc Logo - LogoDix">
              <a:extLst>
                <a:ext uri="{FF2B5EF4-FFF2-40B4-BE49-F238E27FC236}">
                  <a16:creationId xmlns:a16="http://schemas.microsoft.com/office/drawing/2014/main" id="{75E24083-4545-4E82-92FB-F94F929C4C6A}"/>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0787" y="1301974"/>
              <a:ext cx="1433718" cy="605268"/>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3">
            <a:extLst>
              <a:ext uri="{FF2B5EF4-FFF2-40B4-BE49-F238E27FC236}">
                <a16:creationId xmlns:a16="http://schemas.microsoft.com/office/drawing/2014/main" id="{42292BDF-796C-4C8F-BE4A-A0FABC4B9E38}"/>
              </a:ext>
            </a:extLst>
          </p:cNvPr>
          <p:cNvSpPr>
            <a:spLocks noGrp="1"/>
          </p:cNvSpPr>
          <p:nvPr>
            <p:ph type="ftr" sz="quarter" idx="11"/>
          </p:nvPr>
        </p:nvSpPr>
        <p:spPr>
          <a:xfrm>
            <a:off x="881550" y="6425413"/>
            <a:ext cx="6672865" cy="365125"/>
          </a:xfrm>
        </p:spPr>
        <p:txBody>
          <a:bodyPr/>
          <a:lstStyle/>
          <a:p>
            <a:r>
              <a:rPr lang="en-US"/>
              <a:t>RAPID + TCT 2023</a:t>
            </a:r>
            <a:endParaRPr lang="en-US" dirty="0"/>
          </a:p>
        </p:txBody>
      </p:sp>
      <p:sp>
        <p:nvSpPr>
          <p:cNvPr id="5" name="Slide Number Placeholder 4">
            <a:extLst>
              <a:ext uri="{FF2B5EF4-FFF2-40B4-BE49-F238E27FC236}">
                <a16:creationId xmlns:a16="http://schemas.microsoft.com/office/drawing/2014/main" id="{ACAB67F9-C00B-4987-842C-C1E16292D6BA}"/>
              </a:ext>
            </a:extLst>
          </p:cNvPr>
          <p:cNvSpPr>
            <a:spLocks noGrp="1"/>
          </p:cNvSpPr>
          <p:nvPr>
            <p:ph type="sldNum" sz="quarter" idx="12"/>
          </p:nvPr>
        </p:nvSpPr>
        <p:spPr>
          <a:xfrm>
            <a:off x="10601442" y="6425412"/>
            <a:ext cx="753545" cy="365125"/>
          </a:xfrm>
        </p:spPr>
        <p:txBody>
          <a:bodyPr/>
          <a:lstStyle/>
          <a:p>
            <a:fld id="{D678B743-A83A-47E3-B490-1AF6C50E888E}" type="slidenum">
              <a:rPr lang="en-US" smtClean="0"/>
              <a:t>9</a:t>
            </a:fld>
            <a:endParaRPr lang="en-US" dirty="0"/>
          </a:p>
        </p:txBody>
      </p:sp>
      <p:pic>
        <p:nvPicPr>
          <p:cNvPr id="6" name="Picture 5">
            <a:extLst>
              <a:ext uri="{FF2B5EF4-FFF2-40B4-BE49-F238E27FC236}">
                <a16:creationId xmlns:a16="http://schemas.microsoft.com/office/drawing/2014/main" id="{FCB755B8-C60C-4A5F-AC5A-558EC1BBA693}"/>
              </a:ext>
            </a:extLst>
          </p:cNvPr>
          <p:cNvPicPr>
            <a:picLocks noChangeAspect="1"/>
          </p:cNvPicPr>
          <p:nvPr/>
        </p:nvPicPr>
        <p:blipFill>
          <a:blip r:embed="rId7"/>
          <a:stretch>
            <a:fillRect/>
          </a:stretch>
        </p:blipFill>
        <p:spPr>
          <a:xfrm>
            <a:off x="6896425" y="1530621"/>
            <a:ext cx="4162329" cy="4849938"/>
          </a:xfrm>
          <a:prstGeom prst="rect">
            <a:avLst/>
          </a:prstGeom>
        </p:spPr>
      </p:pic>
      <p:sp>
        <p:nvSpPr>
          <p:cNvPr id="17" name="TextBox 16">
            <a:extLst>
              <a:ext uri="{FF2B5EF4-FFF2-40B4-BE49-F238E27FC236}">
                <a16:creationId xmlns:a16="http://schemas.microsoft.com/office/drawing/2014/main" id="{E472C419-8416-4278-A8C3-CC7557B319E2}"/>
              </a:ext>
            </a:extLst>
          </p:cNvPr>
          <p:cNvSpPr txBox="1"/>
          <p:nvPr/>
        </p:nvSpPr>
        <p:spPr>
          <a:xfrm>
            <a:off x="7289876" y="6463822"/>
            <a:ext cx="3375425" cy="230832"/>
          </a:xfrm>
          <a:prstGeom prst="rect">
            <a:avLst/>
          </a:prstGeom>
          <a:noFill/>
        </p:spPr>
        <p:txBody>
          <a:bodyPr wrap="square" rtlCol="0">
            <a:spAutoFit/>
          </a:bodyPr>
          <a:lstStyle/>
          <a:p>
            <a:pPr algn="ctr"/>
            <a:r>
              <a:rPr lang="en-US" sz="900" dirty="0"/>
              <a:t>Test was conducted by Goddard Space Flight Center Code 541</a:t>
            </a:r>
          </a:p>
        </p:txBody>
      </p:sp>
    </p:spTree>
    <p:extLst>
      <p:ext uri="{BB962C8B-B14F-4D97-AF65-F5344CB8AC3E}">
        <p14:creationId xmlns:p14="http://schemas.microsoft.com/office/powerpoint/2010/main" val="248578289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2795</TotalTime>
  <Words>2946</Words>
  <Application>Microsoft Office PowerPoint</Application>
  <PresentationFormat>Widescreen</PresentationFormat>
  <Paragraphs>499</Paragraphs>
  <Slides>23</Slides>
  <Notes>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Calisto MT</vt:lpstr>
      <vt:lpstr>Times New Roman</vt:lpstr>
      <vt:lpstr>Wingdings 2</vt:lpstr>
      <vt:lpstr>Slate</vt:lpstr>
      <vt:lpstr>Characterization and Testing of Copper-Nickel Electroplated 3D Printed Parts for Space Flight Applications </vt:lpstr>
      <vt:lpstr>Characterization and Testing of Copper-Nickel Electroplated 3D Printed Parts for Space Flight Applications </vt:lpstr>
      <vt:lpstr>3D Printing Process &amp; Material Selection </vt:lpstr>
      <vt:lpstr>Printing &amp; Electroplating Process</vt:lpstr>
      <vt:lpstr>Cahn Microbalance Test </vt:lpstr>
      <vt:lpstr>NVR &amp; FTIR Testing</vt:lpstr>
      <vt:lpstr>Tensile Testing</vt:lpstr>
      <vt:lpstr>Lattice Compression Testing</vt:lpstr>
      <vt:lpstr>Lattice Compression Testing</vt:lpstr>
      <vt:lpstr>CT X-ray Photos</vt:lpstr>
      <vt:lpstr>KArLE  (Potassium Argon Laser Experiment)</vt:lpstr>
      <vt:lpstr>KArLE  (Potassium Argon Laser Experiment)</vt:lpstr>
      <vt:lpstr>KArLE  (Potassium Argon Laser Experiment)</vt:lpstr>
      <vt:lpstr>Importance and Reason for ISS </vt:lpstr>
      <vt:lpstr>Other Applications &amp; Critical Challenges</vt:lpstr>
      <vt:lpstr>Acknowledgements   </vt:lpstr>
      <vt:lpstr>Questions</vt:lpstr>
      <vt:lpstr>Back-Up Slides</vt:lpstr>
      <vt:lpstr>Lattice Compression Testing</vt:lpstr>
      <vt:lpstr>Lattice Compression Testing</vt:lpstr>
      <vt:lpstr>CT X-ray Photos</vt:lpstr>
      <vt:lpstr>CT X-ray Photos</vt:lpstr>
      <vt:lpstr>CT X-ray Photos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Thorn, Sheri M. (GSFC-5430)</dc:creator>
  <cp:lastModifiedBy>Thorn, Sheri M. (GSFC-5430)</cp:lastModifiedBy>
  <cp:revision>161</cp:revision>
  <dcterms:created xsi:type="dcterms:W3CDTF">2021-10-18T21:34:52Z</dcterms:created>
  <dcterms:modified xsi:type="dcterms:W3CDTF">2023-03-24T21:24:29Z</dcterms:modified>
</cp:coreProperties>
</file>